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79" r:id="rId4"/>
    <p:sldId id="280" r:id="rId5"/>
    <p:sldId id="281" r:id="rId6"/>
    <p:sldId id="286" r:id="rId7"/>
    <p:sldId id="282" r:id="rId8"/>
    <p:sldId id="285" r:id="rId9"/>
    <p:sldId id="283" r:id="rId10"/>
    <p:sldId id="284" r:id="rId11"/>
  </p:sldIdLst>
  <p:sldSz cx="9906000" cy="6858000" type="A4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1984CC"/>
    <a:srgbClr val="03136A"/>
    <a:srgbClr val="35759D"/>
    <a:srgbClr val="35B19D"/>
    <a:srgbClr val="FFFF00"/>
    <a:srgbClr val="B3D3EA"/>
    <a:srgbClr val="78ADC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2610" autoAdjust="0"/>
    <p:restoredTop sz="95596" autoAdjust="0"/>
  </p:normalViewPr>
  <p:slideViewPr>
    <p:cSldViewPr>
      <p:cViewPr>
        <p:scale>
          <a:sx n="78" d="100"/>
          <a:sy n="78" d="100"/>
        </p:scale>
        <p:origin x="-868" y="196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316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952500" y="685800"/>
            <a:ext cx="4953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819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19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A5FA6D0-6AFA-49C1-A735-33134A3410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378FAA1-F3DE-41B0-97FC-07880EB11E1B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43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D809641-57B9-4FBF-9437-E44FA9A0C397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153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28B1B3C-A476-48CA-BF7F-B4D70F18E7F0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16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B7A0C3-67C0-4AC8-9DD2-6F1CC3C6119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74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320800" y="2514600"/>
            <a:ext cx="8420100" cy="704850"/>
          </a:xfrm>
        </p:spPr>
        <p:txBody>
          <a:bodyPr/>
          <a:lstStyle>
            <a:lvl1pPr algn="r">
              <a:defRPr sz="36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20800" y="3200400"/>
            <a:ext cx="8420100" cy="685800"/>
          </a:xfrm>
        </p:spPr>
        <p:txBody>
          <a:bodyPr/>
          <a:lstStyle>
            <a:lvl1pPr marL="0" indent="0" algn="r">
              <a:buFontTx/>
              <a:buNone/>
              <a:defRPr sz="2400">
                <a:solidFill>
                  <a:schemeClr val="bg2"/>
                </a:solidFill>
              </a:defRPr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594600" y="1219200"/>
            <a:ext cx="1981200" cy="4724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651000" y="1219200"/>
            <a:ext cx="5778500" cy="4724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651000" y="2073275"/>
            <a:ext cx="387985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695950" y="2073275"/>
            <a:ext cx="3879850" cy="38703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651000" y="1219200"/>
            <a:ext cx="7924800" cy="71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51000" y="2073275"/>
            <a:ext cx="7924800" cy="3870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bg1"/>
          </a:solidFill>
          <a:latin typeface="Microsoft Sans Serif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667000" y="3733800"/>
            <a:ext cx="7086600" cy="685800"/>
          </a:xfrm>
        </p:spPr>
        <p:txBody>
          <a:bodyPr/>
          <a:lstStyle/>
          <a:p>
            <a:pPr eaLnBrk="1" hangingPunct="1"/>
            <a:r>
              <a:rPr lang="ru-RU" smtClean="0"/>
              <a:t> </a:t>
            </a:r>
            <a:r>
              <a:rPr lang="ru-RU" sz="2000" b="1" i="1" smtClean="0">
                <a:solidFill>
                  <a:srgbClr val="000000"/>
                </a:solidFill>
              </a:rPr>
              <a:t>Лукъянова В.В., учитель МБОУ «Тугустемирская СОШ»</a:t>
            </a:r>
            <a:endParaRPr lang="en-US" sz="2000" b="1" i="1" smtClean="0">
              <a:solidFill>
                <a:srgbClr val="000000"/>
              </a:solidFill>
              <a:latin typeface="Vivaldi" pitchFamily="66" charset="0"/>
            </a:endParaRPr>
          </a:p>
        </p:txBody>
      </p:sp>
      <p:sp>
        <p:nvSpPr>
          <p:cNvPr id="3075" name="Rectangle 5"/>
          <p:cNvSpPr>
            <a:spLocks noGrp="1" noChangeArrowheads="1"/>
          </p:cNvSpPr>
          <p:nvPr>
            <p:ph type="ctrTitle"/>
          </p:nvPr>
        </p:nvSpPr>
        <p:spPr>
          <a:xfrm>
            <a:off x="2679700" y="838200"/>
            <a:ext cx="7073900" cy="2590800"/>
          </a:xfrm>
        </p:spPr>
        <p:txBody>
          <a:bodyPr/>
          <a:lstStyle/>
          <a:p>
            <a:pPr algn="ctr" eaLnBrk="1" hangingPunct="1"/>
            <a:r>
              <a:rPr lang="ru-RU" sz="3200" b="1" smtClean="0">
                <a:solidFill>
                  <a:srgbClr val="000000"/>
                </a:solidFill>
              </a:rPr>
              <a:t>Применение новых образовательных технологий </a:t>
            </a:r>
            <a:br>
              <a:rPr lang="ru-RU" sz="3200" b="1" smtClean="0">
                <a:solidFill>
                  <a:srgbClr val="000000"/>
                </a:solidFill>
              </a:rPr>
            </a:br>
            <a:r>
              <a:rPr lang="ru-RU" sz="3200" b="1" smtClean="0">
                <a:solidFill>
                  <a:srgbClr val="000000"/>
                </a:solidFill>
              </a:rPr>
              <a:t>(в том числе ЭОР, ИКТ) в преподавании физики как условие повышения качества образования</a:t>
            </a:r>
            <a:endParaRPr lang="en-US" sz="3200" b="1" smtClean="0">
              <a:solidFill>
                <a:srgbClr val="000000"/>
              </a:solidFill>
              <a:latin typeface="Vivaldi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1752600" y="228600"/>
            <a:ext cx="7543800" cy="715963"/>
          </a:xfrm>
        </p:spPr>
        <p:txBody>
          <a:bodyPr/>
          <a:lstStyle/>
          <a:p>
            <a:pPr algn="ctr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Использование шлема </a:t>
            </a:r>
            <a:r>
              <a:rPr lang="en-US" sz="3200" smtClean="0">
                <a:latin typeface="Times New Roman" pitchFamily="18" charset="0"/>
                <a:cs typeface="Times New Roman" pitchFamily="18" charset="0"/>
              </a:rPr>
              <a:t>VR</a:t>
            </a:r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 на уроках</a:t>
            </a:r>
          </a:p>
        </p:txBody>
      </p:sp>
      <p:pic>
        <p:nvPicPr>
          <p:cNvPr id="6" name="Содержимое 5" descr="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4600" y="1447800"/>
            <a:ext cx="5943600" cy="4267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43000" y="1143000"/>
            <a:ext cx="8763000" cy="4191000"/>
          </a:xfrm>
        </p:spPr>
        <p:txBody>
          <a:bodyPr/>
          <a:lstStyle/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600" smtClean="0">
                <a:latin typeface="Times New Roman" pitchFamily="18" charset="0"/>
                <a:cs typeface="Times New Roman" pitchFamily="18" charset="0"/>
              </a:rPr>
              <a:t>«Компьютерные технологии призваны в настоящий момент стать не дополнительным «довеском» в обучении и воспитании, а неотъемлемой частью целостного образовательного процесса, значительно повышающей его качество» 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sz="2400" smtClean="0">
              <a:latin typeface="Times New Roman" pitchFamily="18" charset="0"/>
              <a:cs typeface="Times New Roman" pitchFamily="18" charset="0"/>
            </a:endParaRPr>
          </a:p>
          <a:p>
            <a:pPr algn="ctr" eaLnBrk="1" hangingPunct="1">
              <a:lnSpc>
                <a:spcPct val="80000"/>
              </a:lnSpc>
              <a:buFontTx/>
              <a:buNone/>
            </a:pPr>
            <a:r>
              <a:rPr lang="ru-RU" sz="2400" smtClean="0">
                <a:latin typeface="Times New Roman" pitchFamily="18" charset="0"/>
                <a:cs typeface="Times New Roman" pitchFamily="18" charset="0"/>
              </a:rPr>
              <a:t>      (Из «Концепции долгосрочного социально-экономического развития РФ»)</a:t>
            </a:r>
            <a:endParaRPr lang="en-US" sz="240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146300" y="1219200"/>
            <a:ext cx="7302500" cy="43434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Образовательная технология </a:t>
            </a:r>
            <a:r>
              <a:rPr lang="ru-RU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это </a:t>
            </a:r>
            <a:r>
              <a:rPr lang="ru-RU" b="1" i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система совместной деятельности учащихся и учителя</a:t>
            </a:r>
            <a:r>
              <a:rPr lang="ru-RU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по планированию, организации, ориентированию и корректированию образовательного процесса с целью достижения конкретного результата при обеспечении комфортных условий участникам.</a:t>
            </a:r>
          </a:p>
          <a:p>
            <a:pPr eaLnBrk="1" hangingPunct="1">
              <a:lnSpc>
                <a:spcPct val="80000"/>
              </a:lnSpc>
            </a:pPr>
            <a:endParaRPr lang="en-US" sz="2400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981200" y="228600"/>
            <a:ext cx="7696200" cy="5715000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Интерактивные технологии </a:t>
            </a:r>
            <a:r>
              <a:rPr lang="ru-RU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– это такая организация процесса обучения, в которой невозможна пассивная роль учащегося, буквально все учащиеся оказываются вовлеченными в процесс познания.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endParaRPr lang="ru-RU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b="1" u="sng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Информационно-коммуникационные технологии</a:t>
            </a:r>
            <a:r>
              <a:rPr lang="ru-RU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b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в образовании – это  такая организация процесса обучения, в которой используются информационные среды.</a:t>
            </a:r>
            <a:endParaRPr lang="en-US" b="1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752600" y="228600"/>
            <a:ext cx="7543800" cy="715963"/>
          </a:xfrm>
        </p:spPr>
        <p:txBody>
          <a:bodyPr/>
          <a:lstStyle/>
          <a:p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Использование презентаций на уроках</a:t>
            </a:r>
          </a:p>
        </p:txBody>
      </p:sp>
      <p:pic>
        <p:nvPicPr>
          <p:cNvPr id="4" name="Содержимое 3" descr="вв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33600" y="1143000"/>
            <a:ext cx="6553200" cy="5105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>
          <a:xfrm>
            <a:off x="1828800" y="381000"/>
            <a:ext cx="7543800" cy="715963"/>
          </a:xfrm>
        </p:spPr>
        <p:txBody>
          <a:bodyPr/>
          <a:lstStyle/>
          <a:p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Использование мобильных ПК на уроках</a:t>
            </a:r>
          </a:p>
        </p:txBody>
      </p:sp>
      <p:pic>
        <p:nvPicPr>
          <p:cNvPr id="235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2209800" y="1295400"/>
            <a:ext cx="6934199" cy="44958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Заголовок 1"/>
          <p:cNvSpPr>
            <a:spLocks noGrp="1"/>
          </p:cNvSpPr>
          <p:nvPr>
            <p:ph type="title"/>
          </p:nvPr>
        </p:nvSpPr>
        <p:spPr>
          <a:xfrm>
            <a:off x="1752600" y="228600"/>
            <a:ext cx="7543800" cy="715963"/>
          </a:xfrm>
        </p:spPr>
        <p:txBody>
          <a:bodyPr/>
          <a:lstStyle/>
          <a:p>
            <a:pPr algn="ctr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Выполнение космической лабораторной работы-2021</a:t>
            </a:r>
          </a:p>
        </p:txBody>
      </p:sp>
      <p:pic>
        <p:nvPicPr>
          <p:cNvPr id="6" name="Содержимое 5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819400" y="1447800"/>
            <a:ext cx="5791200" cy="4572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1752600" y="228600"/>
            <a:ext cx="7543800" cy="715963"/>
          </a:xfrm>
        </p:spPr>
        <p:txBody>
          <a:bodyPr/>
          <a:lstStyle/>
          <a:p>
            <a:pPr algn="ctr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Использование оборудования центра «Точка роста»</a:t>
            </a:r>
          </a:p>
        </p:txBody>
      </p:sp>
      <p:pic>
        <p:nvPicPr>
          <p:cNvPr id="5" name="Содержимое 4" descr="DSC_024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362200" y="1371600"/>
            <a:ext cx="6553200" cy="46482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/>
          </p:cNvSpPr>
          <p:nvPr>
            <p:ph type="title"/>
          </p:nvPr>
        </p:nvSpPr>
        <p:spPr>
          <a:xfrm>
            <a:off x="1752600" y="228600"/>
            <a:ext cx="7543800" cy="715963"/>
          </a:xfrm>
        </p:spPr>
        <p:txBody>
          <a:bodyPr/>
          <a:lstStyle/>
          <a:p>
            <a:pPr algn="ctr"/>
            <a:r>
              <a:rPr lang="ru-RU" sz="3200" smtClean="0">
                <a:latin typeface="Times New Roman" pitchFamily="18" charset="0"/>
                <a:cs typeface="Times New Roman" pitchFamily="18" charset="0"/>
              </a:rPr>
              <a:t>Онлайн-тест по оптике</a:t>
            </a:r>
          </a:p>
        </p:txBody>
      </p:sp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438400" y="1295400"/>
            <a:ext cx="6248399" cy="51053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powerpoint-template-24">
  <a:themeElements>
    <a:clrScheme name="powerpoint-template-24 12">
      <a:dk1>
        <a:srgbClr val="4D4D4D"/>
      </a:dk1>
      <a:lt1>
        <a:srgbClr val="FFFFFF"/>
      </a:lt1>
      <a:dk2>
        <a:srgbClr val="4D4D4D"/>
      </a:dk2>
      <a:lt2>
        <a:srgbClr val="0427BF"/>
      </a:lt2>
      <a:accent1>
        <a:srgbClr val="A826BE"/>
      </a:accent1>
      <a:accent2>
        <a:srgbClr val="28A530"/>
      </a:accent2>
      <a:accent3>
        <a:srgbClr val="FFFFFF"/>
      </a:accent3>
      <a:accent4>
        <a:srgbClr val="404040"/>
      </a:accent4>
      <a:accent5>
        <a:srgbClr val="D1ACDB"/>
      </a:accent5>
      <a:accent6>
        <a:srgbClr val="23952A"/>
      </a:accent6>
      <a:hlink>
        <a:srgbClr val="A91416"/>
      </a:hlink>
      <a:folHlink>
        <a:srgbClr val="DDDDDD"/>
      </a:folHlink>
    </a:clrScheme>
    <a:fontScheme name="powerpoint-template-24">
      <a:majorFont>
        <a:latin typeface="Microsoft Sans Serif"/>
        <a:ea typeface=""/>
        <a:cs typeface=""/>
      </a:majorFont>
      <a:minorFont>
        <a:latin typeface="Microsoft Sans Serif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gradFill rotWithShape="1">
          <a:gsLst>
            <a:gs pos="0">
              <a:schemeClr val="bg2">
                <a:gamma/>
                <a:tint val="26667"/>
                <a:invGamma/>
              </a:schemeClr>
            </a:gs>
            <a:gs pos="100000">
              <a:schemeClr val="bg2">
                <a:alpha val="14999"/>
              </a:schemeClr>
            </a:gs>
          </a:gsLst>
          <a:lin ang="5400000" scaled="1"/>
        </a:gra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owerpoint-template-24 1">
        <a:dk1>
          <a:srgbClr val="4D4D4D"/>
        </a:dk1>
        <a:lt1>
          <a:srgbClr val="FFFFFF"/>
        </a:lt1>
        <a:dk2>
          <a:srgbClr val="4D4D4D"/>
        </a:dk2>
        <a:lt2>
          <a:srgbClr val="0C209B"/>
        </a:lt2>
        <a:accent1>
          <a:srgbClr val="2167BF"/>
        </a:accent1>
        <a:accent2>
          <a:srgbClr val="C60C0D"/>
        </a:accent2>
        <a:accent3>
          <a:srgbClr val="FFFFFF"/>
        </a:accent3>
        <a:accent4>
          <a:srgbClr val="404040"/>
        </a:accent4>
        <a:accent5>
          <a:srgbClr val="ABB8DC"/>
        </a:accent5>
        <a:accent6>
          <a:srgbClr val="B30A0B"/>
        </a:accent6>
        <a:hlink>
          <a:srgbClr val="4793C7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2">
        <a:dk1>
          <a:srgbClr val="4D4D4D"/>
        </a:dk1>
        <a:lt1>
          <a:srgbClr val="FFFFFF"/>
        </a:lt1>
        <a:dk2>
          <a:srgbClr val="4D4D4D"/>
        </a:dk2>
        <a:lt2>
          <a:srgbClr val="CC0000"/>
        </a:lt2>
        <a:accent1>
          <a:srgbClr val="FF9933"/>
        </a:accent1>
        <a:accent2>
          <a:srgbClr val="009900"/>
        </a:accent2>
        <a:accent3>
          <a:srgbClr val="FFFFFF"/>
        </a:accent3>
        <a:accent4>
          <a:srgbClr val="404040"/>
        </a:accent4>
        <a:accent5>
          <a:srgbClr val="FFCAAD"/>
        </a:accent5>
        <a:accent6>
          <a:srgbClr val="008A00"/>
        </a:accent6>
        <a:hlink>
          <a:srgbClr val="3366F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3">
        <a:dk1>
          <a:srgbClr val="4D4D4D"/>
        </a:dk1>
        <a:lt1>
          <a:srgbClr val="FFFFFF"/>
        </a:lt1>
        <a:dk2>
          <a:srgbClr val="4D4D4D"/>
        </a:dk2>
        <a:lt2>
          <a:srgbClr val="0E0F83"/>
        </a:lt2>
        <a:accent1>
          <a:srgbClr val="4049D2"/>
        </a:accent1>
        <a:accent2>
          <a:srgbClr val="494FD9"/>
        </a:accent2>
        <a:accent3>
          <a:srgbClr val="FFFFFF"/>
        </a:accent3>
        <a:accent4>
          <a:srgbClr val="404040"/>
        </a:accent4>
        <a:accent5>
          <a:srgbClr val="AFB1E5"/>
        </a:accent5>
        <a:accent6>
          <a:srgbClr val="4147C4"/>
        </a:accent6>
        <a:hlink>
          <a:srgbClr val="757DD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4">
        <a:dk1>
          <a:srgbClr val="4D4D4D"/>
        </a:dk1>
        <a:lt1>
          <a:srgbClr val="FFFFFF"/>
        </a:lt1>
        <a:dk2>
          <a:srgbClr val="4D4D4D"/>
        </a:dk2>
        <a:lt2>
          <a:srgbClr val="4B8ACD"/>
        </a:lt2>
        <a:accent1>
          <a:srgbClr val="5C98C2"/>
        </a:accent1>
        <a:accent2>
          <a:srgbClr val="93BAD6"/>
        </a:accent2>
        <a:accent3>
          <a:srgbClr val="FFFFFF"/>
        </a:accent3>
        <a:accent4>
          <a:srgbClr val="404040"/>
        </a:accent4>
        <a:accent5>
          <a:srgbClr val="B5CADD"/>
        </a:accent5>
        <a:accent6>
          <a:srgbClr val="85A8C2"/>
        </a:accent6>
        <a:hlink>
          <a:srgbClr val="AECDE1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5">
        <a:dk1>
          <a:srgbClr val="4D4D4D"/>
        </a:dk1>
        <a:lt1>
          <a:srgbClr val="FFFFFF"/>
        </a:lt1>
        <a:dk2>
          <a:srgbClr val="4D4D4D"/>
        </a:dk2>
        <a:lt2>
          <a:srgbClr val="114682"/>
        </a:lt2>
        <a:accent1>
          <a:srgbClr val="295B99"/>
        </a:accent1>
        <a:accent2>
          <a:srgbClr val="406DA6"/>
        </a:accent2>
        <a:accent3>
          <a:srgbClr val="FFFFFF"/>
        </a:accent3>
        <a:accent4>
          <a:srgbClr val="404040"/>
        </a:accent4>
        <a:accent5>
          <a:srgbClr val="ACB5CA"/>
        </a:accent5>
        <a:accent6>
          <a:srgbClr val="396296"/>
        </a:accent6>
        <a:hlink>
          <a:srgbClr val="5F84B5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6">
        <a:dk1>
          <a:srgbClr val="4D4D4D"/>
        </a:dk1>
        <a:lt1>
          <a:srgbClr val="FFFFFF"/>
        </a:lt1>
        <a:dk2>
          <a:srgbClr val="4D4D4D"/>
        </a:dk2>
        <a:lt2>
          <a:srgbClr val="1984CC"/>
        </a:lt2>
        <a:accent1>
          <a:srgbClr val="0960AF"/>
        </a:accent1>
        <a:accent2>
          <a:srgbClr val="05438C"/>
        </a:accent2>
        <a:accent3>
          <a:srgbClr val="FFFFFF"/>
        </a:accent3>
        <a:accent4>
          <a:srgbClr val="404040"/>
        </a:accent4>
        <a:accent5>
          <a:srgbClr val="AAB6D4"/>
        </a:accent5>
        <a:accent6>
          <a:srgbClr val="043C7E"/>
        </a:accent6>
        <a:hlink>
          <a:srgbClr val="023069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7">
        <a:dk1>
          <a:srgbClr val="4D4D4D"/>
        </a:dk1>
        <a:lt1>
          <a:srgbClr val="FFFFFF"/>
        </a:lt1>
        <a:dk2>
          <a:srgbClr val="4D4D4D"/>
        </a:dk2>
        <a:lt2>
          <a:srgbClr val="116DE4"/>
        </a:lt2>
        <a:accent1>
          <a:srgbClr val="235CAF"/>
        </a:accent1>
        <a:accent2>
          <a:srgbClr val="54A1EE"/>
        </a:accent2>
        <a:accent3>
          <a:srgbClr val="FFFFFF"/>
        </a:accent3>
        <a:accent4>
          <a:srgbClr val="404040"/>
        </a:accent4>
        <a:accent5>
          <a:srgbClr val="ACB5D4"/>
        </a:accent5>
        <a:accent6>
          <a:srgbClr val="4B91D8"/>
        </a:accent6>
        <a:hlink>
          <a:srgbClr val="1391EF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8">
        <a:dk1>
          <a:srgbClr val="4D4D4D"/>
        </a:dk1>
        <a:lt1>
          <a:srgbClr val="FFFFFF"/>
        </a:lt1>
        <a:dk2>
          <a:srgbClr val="4D4D4D"/>
        </a:dk2>
        <a:lt2>
          <a:srgbClr val="246DD8"/>
        </a:lt2>
        <a:accent1>
          <a:srgbClr val="2FC5F1"/>
        </a:accent1>
        <a:accent2>
          <a:srgbClr val="218DEB"/>
        </a:accent2>
        <a:accent3>
          <a:srgbClr val="FFFFFF"/>
        </a:accent3>
        <a:accent4>
          <a:srgbClr val="404040"/>
        </a:accent4>
        <a:accent5>
          <a:srgbClr val="ADDFF7"/>
        </a:accent5>
        <a:accent6>
          <a:srgbClr val="1D7FD5"/>
        </a:accent6>
        <a:hlink>
          <a:srgbClr val="39A1E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9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68AEE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0">
        <a:dk1>
          <a:srgbClr val="4D4D4D"/>
        </a:dk1>
        <a:lt1>
          <a:srgbClr val="FFFFFF"/>
        </a:lt1>
        <a:dk2>
          <a:srgbClr val="4D4D4D"/>
        </a:dk2>
        <a:lt2>
          <a:srgbClr val="4377BA"/>
        </a:lt2>
        <a:accent1>
          <a:srgbClr val="5793D1"/>
        </a:accent1>
        <a:accent2>
          <a:srgbClr val="5FA2DB"/>
        </a:accent2>
        <a:accent3>
          <a:srgbClr val="FFFFFF"/>
        </a:accent3>
        <a:accent4>
          <a:srgbClr val="404040"/>
        </a:accent4>
        <a:accent5>
          <a:srgbClr val="B4C8E5"/>
        </a:accent5>
        <a:accent6>
          <a:srgbClr val="5592C6"/>
        </a:accent6>
        <a:hlink>
          <a:srgbClr val="A29AA3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1">
        <a:dk1>
          <a:srgbClr val="4D4D4D"/>
        </a:dk1>
        <a:lt1>
          <a:srgbClr val="FFFFFF"/>
        </a:lt1>
        <a:dk2>
          <a:srgbClr val="4D4D4D"/>
        </a:dk2>
        <a:lt2>
          <a:srgbClr val="0067B5"/>
        </a:lt2>
        <a:accent1>
          <a:srgbClr val="1881BF"/>
        </a:accent1>
        <a:accent2>
          <a:srgbClr val="39B0DA"/>
        </a:accent2>
        <a:accent3>
          <a:srgbClr val="FFFFFF"/>
        </a:accent3>
        <a:accent4>
          <a:srgbClr val="404040"/>
        </a:accent4>
        <a:accent5>
          <a:srgbClr val="ABC1DC"/>
        </a:accent5>
        <a:accent6>
          <a:srgbClr val="339FC5"/>
        </a:accent6>
        <a:hlink>
          <a:srgbClr val="40B0DB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-template-24 12">
        <a:dk1>
          <a:srgbClr val="4D4D4D"/>
        </a:dk1>
        <a:lt1>
          <a:srgbClr val="FFFFFF"/>
        </a:lt1>
        <a:dk2>
          <a:srgbClr val="4D4D4D"/>
        </a:dk2>
        <a:lt2>
          <a:srgbClr val="0427BF"/>
        </a:lt2>
        <a:accent1>
          <a:srgbClr val="A826BE"/>
        </a:accent1>
        <a:accent2>
          <a:srgbClr val="28A530"/>
        </a:accent2>
        <a:accent3>
          <a:srgbClr val="FFFFFF"/>
        </a:accent3>
        <a:accent4>
          <a:srgbClr val="404040"/>
        </a:accent4>
        <a:accent5>
          <a:srgbClr val="D1ACDB"/>
        </a:accent5>
        <a:accent6>
          <a:srgbClr val="23952A"/>
        </a:accent6>
        <a:hlink>
          <a:srgbClr val="A91416"/>
        </a:hlink>
        <a:folHlink>
          <a:srgbClr val="DDDDDD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powerpoint-template-24</Template>
  <TotalTime>227</TotalTime>
  <Words>144</Words>
  <Application>Microsoft Office PowerPoint</Application>
  <PresentationFormat>Лист A4 (210x297 мм)</PresentationFormat>
  <Paragraphs>21</Paragraphs>
  <Slides>10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Microsoft Sans Serif</vt:lpstr>
      <vt:lpstr>Vivaldi</vt:lpstr>
      <vt:lpstr>Times New Roman</vt:lpstr>
      <vt:lpstr>powerpoint-template-24</vt:lpstr>
      <vt:lpstr>Применение новых образовательных технологий  (в том числе ЭОР, ИКТ) в преподавании физики как условие повышения качества образования</vt:lpstr>
      <vt:lpstr>Слайд 2</vt:lpstr>
      <vt:lpstr>Слайд 3</vt:lpstr>
      <vt:lpstr>Слайд 4</vt:lpstr>
      <vt:lpstr>Использование презентаций на уроках</vt:lpstr>
      <vt:lpstr>Использование мобильных ПК на уроках</vt:lpstr>
      <vt:lpstr>Выполнение космической лабораторной работы-2021</vt:lpstr>
      <vt:lpstr>Использование оборудования центра «Точка роста»</vt:lpstr>
      <vt:lpstr>Онлайн-тест по оптике</vt:lpstr>
      <vt:lpstr>Использование шлема VR на уроках</vt:lpstr>
    </vt:vector>
  </TitlesOfParts>
  <Company>Templates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SmileTemplates.com</dc:creator>
  <cp:lastModifiedBy>Вера Лукъянова</cp:lastModifiedBy>
  <cp:revision>37</cp:revision>
  <dcterms:created xsi:type="dcterms:W3CDTF">2007-01-28T20:13:27Z</dcterms:created>
  <dcterms:modified xsi:type="dcterms:W3CDTF">2021-08-23T06:21:38Z</dcterms:modified>
</cp:coreProperties>
</file>