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319C1-019A-4834-B3FC-0CD703475736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8F98E-6094-44B5-BD29-BDF1A7F0F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8F98E-6094-44B5-BD29-BDF1A7F0FF7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51CC7-C887-41D4-B0C6-DD940A727C54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70061-471D-430B-B4DA-7FC65FE8B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r>
              <a:rPr lang="ru-RU" dirty="0">
                <a:cs typeface="Aharoni" pitchFamily="2" charset="-79"/>
              </a:rPr>
              <a:t/>
            </a:r>
            <a:br>
              <a:rPr lang="ru-RU" dirty="0">
                <a:cs typeface="Aharoni" pitchFamily="2" charset="-79"/>
              </a:rPr>
            </a:br>
            <a:r>
              <a:rPr lang="ru-RU" dirty="0" smtClean="0">
                <a:cs typeface="Aharoni" pitchFamily="2" charset="-79"/>
              </a:rPr>
              <a:t>«Актуальные проблемы преподавания «трудных вопросов истории России» в рамках историко-культурного стандарта»</a:t>
            </a:r>
            <a:r>
              <a:rPr lang="ru-RU" sz="3200" dirty="0" smtClean="0">
                <a:cs typeface="Aharoni" pitchFamily="2" charset="-79"/>
              </a:rPr>
              <a:t/>
            </a:r>
            <a:br>
              <a:rPr lang="ru-RU" sz="3200" dirty="0" smtClean="0">
                <a:cs typeface="Aharoni" pitchFamily="2" charset="-79"/>
              </a:rPr>
            </a:br>
            <a:r>
              <a:rPr lang="ru-RU" sz="3200" dirty="0" smtClean="0">
                <a:cs typeface="Aharoni" pitchFamily="2" charset="-79"/>
              </a:rPr>
              <a:t> </a:t>
            </a:r>
            <a:br>
              <a:rPr lang="ru-RU" sz="3200" dirty="0" smtClean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/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 smtClean="0">
                <a:cs typeface="Aharoni" pitchFamily="2" charset="-79"/>
              </a:rPr>
              <a:t>                                                    учитель: Царева Н.А.</a:t>
            </a:r>
            <a:endParaRPr lang="ru-RU" sz="32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86548" cy="3524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Примерный перечень «трудных вопросов истории России»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Присоединение Украины к России (причины и последствия);</a:t>
            </a:r>
          </a:p>
          <a:p>
            <a:r>
              <a:rPr lang="ru-RU" sz="2400" dirty="0" smtClean="0"/>
              <a:t>Фундаментальные особенности социального и политического строя России (крепостное право, самодержавие) в сравнении с государствами Западной Европы;</a:t>
            </a:r>
          </a:p>
          <a:p>
            <a:r>
              <a:rPr lang="ru-RU" sz="2400" dirty="0" smtClean="0"/>
              <a:t>Причины, особенности, последствия и цена петровских преобразований;</a:t>
            </a:r>
          </a:p>
          <a:p>
            <a:r>
              <a:rPr lang="ru-RU" sz="2400" dirty="0" smtClean="0"/>
              <a:t>Причины, последствия и оценка падения монархии в России, прихода к власти большевиков и их победы в Гражданской войне;</a:t>
            </a:r>
          </a:p>
          <a:p>
            <a:r>
              <a:rPr lang="ru-RU" sz="2400" dirty="0" smtClean="0"/>
              <a:t>Причины свертывания нэпа, оценка результатов индустриализации, коллективизации и преобразований в сфере культуры;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Примерный перечень «трудных вопросов истории </a:t>
            </a:r>
            <a:r>
              <a:rPr lang="ru-RU" sz="2000" dirty="0" smtClean="0"/>
              <a:t>России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Характер национальной политики большевиков и ее оценка, советская федерация как форма решения национального вопроса с правом свободы союзных республик из состава СССР</a:t>
            </a:r>
          </a:p>
          <a:p>
            <a:r>
              <a:rPr lang="ru-RU" sz="2000" dirty="0" smtClean="0"/>
              <a:t>Причины,  последствия и оценка установления однопартийной диктатуры и единовластия  И.В. Сталина; причины репрессий;</a:t>
            </a:r>
          </a:p>
          <a:p>
            <a:r>
              <a:rPr lang="ru-RU" sz="2000" dirty="0" smtClean="0"/>
              <a:t>Оценка внешней политики СССР накануне и в начале Второй мировой войны;</a:t>
            </a:r>
          </a:p>
          <a:p>
            <a:r>
              <a:rPr lang="ru-RU" sz="2000" dirty="0" smtClean="0"/>
              <a:t>Оценка СССР в условиях «холодной войны»;</a:t>
            </a:r>
          </a:p>
          <a:p>
            <a:r>
              <a:rPr lang="ru-RU" sz="2000" dirty="0" smtClean="0"/>
              <a:t>Причины, последствия и оценка реформ Н.С. Хрущева;</a:t>
            </a:r>
          </a:p>
          <a:p>
            <a:r>
              <a:rPr lang="ru-RU" sz="2000" dirty="0" smtClean="0"/>
              <a:t>Оценка периода правления Л.И. Брежнева и роли диссидентского движения;</a:t>
            </a:r>
          </a:p>
          <a:p>
            <a:r>
              <a:rPr lang="ru-RU" sz="2000" dirty="0" smtClean="0"/>
              <a:t>Причины, последствия и оценка «перестройки» распад СССР;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Примерный перечень «трудных вопросов истории России»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Оценка, причин, ха характера и последствий экономических проблем начала 1990-хгг.  ( «шоковая терапия», методы приватизации, причины и последствия побед Б.Н. Ельцина в политических схватках 1990-х гг.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причины, последствия и оценка стабилизации экономики и политической системы </a:t>
            </a:r>
            <a:r>
              <a:rPr lang="ru-RU" sz="2400" dirty="0"/>
              <a:t>Р</a:t>
            </a:r>
            <a:r>
              <a:rPr lang="ru-RU" sz="2400" dirty="0" smtClean="0"/>
              <a:t>оссии  в 2000-е гг.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УМК (3вариант, для базового уровня изучения предмета «История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соответствии с ПОП СОО, структурно предмет «История» на базовом уровне включает учебные курсы по всеобщей (новейшей истории и отечественной истории периода 1914-2018 гг. («история России»).</a:t>
            </a:r>
          </a:p>
          <a:p>
            <a:r>
              <a:rPr lang="ru-RU" sz="2400" dirty="0" smtClean="0"/>
              <a:t>События 20-21 века распределяются на 2 года изучения в 10 классе изучается период с 1914 по 1945 гг. в 11 классе изучается период с 1945 по 2018 гг., это позволяет лучше изучить новейшую историю России, знание которой проверяется на ЕГЭ 50%.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УМК (3 вариант)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10 класс </a:t>
            </a:r>
            <a:r>
              <a:rPr lang="ru-RU" sz="2800" dirty="0" err="1" smtClean="0"/>
              <a:t>Горинов</a:t>
            </a:r>
            <a:r>
              <a:rPr lang="ru-RU" sz="2800" dirty="0" smtClean="0"/>
              <a:t>, Данилов, </a:t>
            </a:r>
            <a:r>
              <a:rPr lang="ru-RU" sz="2800" dirty="0" err="1" smtClean="0"/>
              <a:t>Косулин</a:t>
            </a:r>
            <a:r>
              <a:rPr lang="ru-RU" sz="2800" dirty="0" smtClean="0"/>
              <a:t> под редакцией </a:t>
            </a:r>
            <a:r>
              <a:rPr lang="ru-RU" sz="2800" dirty="0" err="1" smtClean="0"/>
              <a:t>Торкунова</a:t>
            </a:r>
            <a:r>
              <a:rPr lang="ru-RU" sz="2800" dirty="0" smtClean="0"/>
              <a:t> «История России»10 класс в 2-х частях. Базовый и углубленный уровни.</a:t>
            </a:r>
          </a:p>
          <a:p>
            <a:r>
              <a:rPr lang="ru-RU" sz="2800" dirty="0" err="1" smtClean="0"/>
              <a:t>Сороко-Цюпа</a:t>
            </a:r>
            <a:r>
              <a:rPr lang="ru-RU" sz="2800" dirty="0" smtClean="0"/>
              <a:t>, </a:t>
            </a:r>
            <a:r>
              <a:rPr lang="ru-RU" sz="2800" dirty="0" err="1" smtClean="0"/>
              <a:t>Чубарьян</a:t>
            </a:r>
            <a:r>
              <a:rPr lang="ru-RU" sz="2800" dirty="0" smtClean="0"/>
              <a:t>. «История. Всеобщая история. Новейшая история» 10 класс. Базовый и углубленный уровни.</a:t>
            </a:r>
          </a:p>
          <a:p>
            <a:r>
              <a:rPr lang="ru-RU" sz="2800" dirty="0" smtClean="0"/>
              <a:t>11 класс. Данилов, </a:t>
            </a:r>
            <a:r>
              <a:rPr lang="ru-RU" sz="2800" dirty="0" err="1" smtClean="0"/>
              <a:t>Торкунов</a:t>
            </a:r>
            <a:r>
              <a:rPr lang="ru-RU" sz="2800" dirty="0" smtClean="0"/>
              <a:t>, Хлебников под редакцией </a:t>
            </a:r>
            <a:r>
              <a:rPr lang="ru-RU" sz="2800" dirty="0" err="1" smtClean="0"/>
              <a:t>Торкунова</a:t>
            </a:r>
            <a:r>
              <a:rPr lang="ru-RU" sz="2800" dirty="0" smtClean="0"/>
              <a:t> «История России» 11 класс. Базовый и углубленный уровни. В двух частях. Базовый и углубленный уровни.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УМК 2-й вариант.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Учебный предмет «Россия в мире», может быть выбран вместо «истории» (базовый уровень). (см. ПООП СОО)</a:t>
            </a:r>
          </a:p>
          <a:p>
            <a:r>
              <a:rPr lang="ru-RU" sz="2000" dirty="0" smtClean="0"/>
              <a:t>При выборе данного варианта следует учесть, что курс «Россия в мире» в части истории новейшего времени </a:t>
            </a:r>
            <a:r>
              <a:rPr lang="ru-RU" sz="2000" dirty="0" err="1" smtClean="0"/>
              <a:t>совподает</a:t>
            </a:r>
            <a:r>
              <a:rPr lang="ru-RU" sz="2000" dirty="0" smtClean="0"/>
              <a:t> по содержанию с курсом «История» (базовый уровень).</a:t>
            </a:r>
          </a:p>
          <a:p>
            <a:r>
              <a:rPr lang="ru-RU" sz="2000" dirty="0" smtClean="0"/>
              <a:t>10 класс учебные курсы по всеобщей (Новейшей истории и Отечественной истории 1914-2018 гг. (История России).</a:t>
            </a:r>
          </a:p>
          <a:p>
            <a:r>
              <a:rPr lang="ru-RU" sz="2000" dirty="0" smtClean="0"/>
              <a:t>11 класс Интегрированный курс В. гг.» Всеобщей и Отечественной истории. «Россия в мире» до 1914гг.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2-Вариант (УМК)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u="sng" dirty="0" smtClean="0"/>
              <a:t>Учебники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10класс</a:t>
            </a:r>
          </a:p>
          <a:p>
            <a:r>
              <a:rPr lang="ru-RU" sz="2400" dirty="0" err="1" smtClean="0"/>
              <a:t>Горинов</a:t>
            </a:r>
            <a:r>
              <a:rPr lang="ru-RU" sz="2400" dirty="0" smtClean="0"/>
              <a:t>, Данилов под редакцией </a:t>
            </a:r>
            <a:r>
              <a:rPr lang="ru-RU" sz="2400" dirty="0" err="1" smtClean="0"/>
              <a:t>Торкунова</a:t>
            </a:r>
            <a:r>
              <a:rPr lang="ru-RU" sz="2400" dirty="0" smtClean="0"/>
              <a:t> в 3- частях.</a:t>
            </a:r>
          </a:p>
          <a:p>
            <a:r>
              <a:rPr lang="ru-RU" sz="2400" dirty="0" err="1" smtClean="0"/>
              <a:t>Сороко-Цюпа</a:t>
            </a:r>
            <a:r>
              <a:rPr lang="ru-RU" sz="2400" dirty="0" smtClean="0"/>
              <a:t>, под редакцией </a:t>
            </a:r>
            <a:r>
              <a:rPr lang="ru-RU" sz="2400" dirty="0" err="1" smtClean="0"/>
              <a:t>Искендерова</a:t>
            </a:r>
            <a:r>
              <a:rPr lang="ru-RU" sz="2400" dirty="0" smtClean="0"/>
              <a:t> «История. Всеобщая история. Новейшая история 10 класс. Базовый и углубленный уровень).</a:t>
            </a:r>
          </a:p>
          <a:p>
            <a:r>
              <a:rPr lang="ru-RU" sz="2400" dirty="0" smtClean="0"/>
              <a:t>11 класс</a:t>
            </a:r>
          </a:p>
          <a:p>
            <a:r>
              <a:rPr lang="ru-RU" sz="2400" dirty="0" smtClean="0"/>
              <a:t>Данилов, </a:t>
            </a:r>
            <a:r>
              <a:rPr lang="ru-RU" sz="2400" dirty="0" err="1" smtClean="0"/>
              <a:t>Косулин</a:t>
            </a:r>
            <a:r>
              <a:rPr lang="ru-RU" sz="2400" dirty="0" smtClean="0"/>
              <a:t> под редакцией </a:t>
            </a:r>
            <a:r>
              <a:rPr lang="ru-RU" sz="2400" dirty="0" err="1" smtClean="0"/>
              <a:t>Торкунова</a:t>
            </a:r>
            <a:r>
              <a:rPr lang="ru-RU" sz="2400" dirty="0" smtClean="0"/>
              <a:t> «Россия в мире» 10-11 класс. Базовый уровень. Учебное пособие в 2-х частях.</a:t>
            </a:r>
          </a:p>
          <a:p>
            <a:r>
              <a:rPr lang="ru-RU" sz="2400" dirty="0" smtClean="0"/>
              <a:t>(1 вариант </a:t>
            </a:r>
            <a:r>
              <a:rPr lang="ru-RU" sz="2400" smtClean="0"/>
              <a:t>углубленный уровень).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551181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ПРОСМОТР!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Историко-культурный стандарт: подходы к содержанию школьного исторического образования: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Историко-культурное многообразие России;</a:t>
            </a:r>
          </a:p>
          <a:p>
            <a:r>
              <a:rPr lang="ru-RU" sz="2800" dirty="0" smtClean="0"/>
              <a:t>Раскрыть происхождение, развитие и содержание основополагающих общероссийских символов и традиций;</a:t>
            </a:r>
          </a:p>
          <a:p>
            <a:r>
              <a:rPr lang="ru-RU" sz="2800" dirty="0" smtClean="0"/>
              <a:t>Синхронизация российского исторического процесса с общемировым;</a:t>
            </a:r>
          </a:p>
          <a:p>
            <a:r>
              <a:rPr lang="ru-RU" sz="2800" dirty="0" smtClean="0"/>
              <a:t>Новый подход к изучению истории российской культуры;</a:t>
            </a:r>
          </a:p>
          <a:p>
            <a:r>
              <a:rPr lang="ru-RU" sz="2800" dirty="0" smtClean="0"/>
              <a:t>Исключить внутренние противоречия и взаимоисключающие трактовки исторических событий.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Историко-культурный стандарт.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Цель: стандарт направлен на повышение качества школьного исторического образования, развития исследовательских компетенций у обучающихся, формирование единого культурно-исторического пространства Российской Федерации.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стандарта: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Принципиальные оценки ключевых событий прошлого;</a:t>
            </a:r>
          </a:p>
          <a:p>
            <a:r>
              <a:rPr lang="ru-RU" dirty="0" smtClean="0"/>
              <a:t>Основные подходы отечественной истории;</a:t>
            </a:r>
          </a:p>
          <a:p>
            <a:r>
              <a:rPr lang="ru-RU" dirty="0" smtClean="0"/>
              <a:t>Перечень обязательных для изучения тем, понятий </a:t>
            </a:r>
            <a:r>
              <a:rPr lang="ru-RU" dirty="0"/>
              <a:t>,</a:t>
            </a:r>
            <a:r>
              <a:rPr lang="ru-RU" dirty="0" smtClean="0"/>
              <a:t> терминов, событий и персоналий;</a:t>
            </a:r>
          </a:p>
          <a:p>
            <a:r>
              <a:rPr lang="ru-RU" dirty="0" smtClean="0"/>
              <a:t>Перечень «трудных вопросов истории».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Требования </a:t>
            </a:r>
            <a:r>
              <a:rPr lang="ru-RU" sz="2800" dirty="0" err="1" smtClean="0"/>
              <a:t>Историко</a:t>
            </a:r>
            <a:r>
              <a:rPr lang="ru-RU" sz="2800" dirty="0" smtClean="0"/>
              <a:t>- культурного стандарта к преподаванию предмета «История России»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Формирование у молодого поколения ориентиров для гражданской, </a:t>
            </a:r>
            <a:r>
              <a:rPr lang="ru-RU" dirty="0" err="1" smtClean="0"/>
              <a:t>этнонациональной</a:t>
            </a:r>
            <a:r>
              <a:rPr lang="ru-RU" dirty="0" smtClean="0"/>
              <a:t>, социальной, культурной,  самоидентификации в окружающем мире.</a:t>
            </a:r>
          </a:p>
          <a:p>
            <a:r>
              <a:rPr lang="ru-RU" dirty="0" smtClean="0"/>
              <a:t>Овладение учащимися знаниями об основных этапах развития человеческого общества с древности до наших дней, при особом внимании к методу и роли России во всемирно-историческом процессе.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Требования Историко-культурного стандарта к преподаванию предмета «история России»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Воспитание учащихся в духе патриотизма, уважения к своему Отечеству, многонациональному Российскому государству, в соответствии с идеями.</a:t>
            </a:r>
          </a:p>
          <a:p>
            <a:r>
              <a:rPr lang="ru-RU" sz="2400" dirty="0" smtClean="0"/>
              <a:t>Развитие способностей учащихся анализировать содержащуюся в различных источниках информацию о событиях и явлениях прошлого и настоящего, рассматривать события в соответствии с принципом историзма в их динамике, взаимосвязи и взаимообусловленности;</a:t>
            </a:r>
          </a:p>
          <a:p>
            <a:r>
              <a:rPr lang="ru-RU" sz="2400" dirty="0" smtClean="0"/>
              <a:t>Формирование у школьников умений применять исторические знания в учебной и в нешкольной деятельности, в современном поликультурном, </a:t>
            </a:r>
            <a:r>
              <a:rPr lang="ru-RU" sz="2400" dirty="0" err="1" smtClean="0"/>
              <a:t>полиэтническом</a:t>
            </a:r>
            <a:r>
              <a:rPr lang="ru-RU" sz="2400" dirty="0" smtClean="0"/>
              <a:t> и </a:t>
            </a:r>
            <a:r>
              <a:rPr lang="ru-RU" sz="2400" dirty="0" err="1" smtClean="0"/>
              <a:t>многоконфессиональном</a:t>
            </a:r>
            <a:r>
              <a:rPr lang="ru-RU" sz="2400" dirty="0" smtClean="0"/>
              <a:t> обществе.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Содержание разделов </a:t>
            </a:r>
            <a:r>
              <a:rPr lang="ru-RU" sz="3200" dirty="0" err="1"/>
              <a:t>И</a:t>
            </a:r>
            <a:r>
              <a:rPr lang="ru-RU" sz="3200" dirty="0" err="1" smtClean="0"/>
              <a:t>сторико</a:t>
            </a:r>
            <a:r>
              <a:rPr lang="ru-RU" sz="3200" dirty="0" smtClean="0"/>
              <a:t> - культурного стандарта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Общая характеристик периода, отраженного в разделе;</a:t>
            </a:r>
          </a:p>
          <a:p>
            <a:r>
              <a:rPr lang="ru-RU" dirty="0" smtClean="0"/>
              <a:t>Основные хронологические этапы, факты, явления;</a:t>
            </a:r>
          </a:p>
          <a:p>
            <a:r>
              <a:rPr lang="ru-RU" dirty="0" smtClean="0"/>
              <a:t>Понятия и термины;</a:t>
            </a:r>
          </a:p>
          <a:p>
            <a:r>
              <a:rPr lang="ru-RU" dirty="0" smtClean="0"/>
              <a:t>Источники</a:t>
            </a:r>
            <a:br>
              <a:rPr lang="ru-RU" dirty="0" smtClean="0"/>
            </a:br>
            <a:r>
              <a:rPr lang="ru-RU" dirty="0" smtClean="0"/>
              <a:t>События, даты.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Историко-культурный стандарт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6кл. Раздел1. От Древней Руси к Российскому государству.</a:t>
            </a:r>
          </a:p>
          <a:p>
            <a:r>
              <a:rPr lang="ru-RU" sz="2400" dirty="0" smtClean="0"/>
              <a:t>7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Раздел2. Россия в 16-17 вв.: от великого княжества к царству.</a:t>
            </a:r>
          </a:p>
          <a:p>
            <a:r>
              <a:rPr lang="ru-RU" sz="2400" dirty="0" smtClean="0"/>
              <a:t>8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Раздел3. Россия в конце 17-18вв от царства к империи.</a:t>
            </a:r>
          </a:p>
          <a:p>
            <a:r>
              <a:rPr lang="ru-RU" sz="2400" dirty="0" smtClean="0"/>
              <a:t>9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Раздел4. Российская империя в 19 –начале 20в</a:t>
            </a:r>
          </a:p>
          <a:p>
            <a:r>
              <a:rPr lang="ru-RU" sz="2400" dirty="0" smtClean="0"/>
              <a:t>10 </a:t>
            </a:r>
            <a:r>
              <a:rPr lang="ru-RU" sz="2400" dirty="0" err="1" smtClean="0"/>
              <a:t>кл</a:t>
            </a:r>
            <a:r>
              <a:rPr lang="ru-RU" sz="2400" dirty="0" smtClean="0"/>
              <a:t>. Раздел5 Россия в годы «великих потрясений» 1914-1921гг</a:t>
            </a:r>
          </a:p>
          <a:p>
            <a:r>
              <a:rPr lang="ru-RU" sz="2400" dirty="0" smtClean="0"/>
              <a:t>Раздел6. Советский Союз в 1920-1930 гг.</a:t>
            </a:r>
          </a:p>
          <a:p>
            <a:r>
              <a:rPr lang="ru-RU" sz="2400" dirty="0" smtClean="0"/>
              <a:t>Раздел 7. Великая Отечественная война 1941-1945гг.</a:t>
            </a:r>
          </a:p>
          <a:p>
            <a:r>
              <a:rPr lang="ru-RU" sz="2400" dirty="0" smtClean="0"/>
              <a:t>Раздел 8. Апогей и кризис советской системы 1941-1991гг.</a:t>
            </a:r>
          </a:p>
          <a:p>
            <a:r>
              <a:rPr lang="ru-RU" sz="2400" dirty="0" smtClean="0"/>
              <a:t>Раздел 9. Российская Федерация в 1922-2012гг.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Примерный перечень «трудных вопросов истории России»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Образование Древнерусского государства и роль в этом процессе;</a:t>
            </a:r>
          </a:p>
          <a:p>
            <a:r>
              <a:rPr lang="ru-RU" sz="2400" dirty="0" smtClean="0"/>
              <a:t>Существование  древнерусской народности и </a:t>
            </a:r>
            <a:r>
              <a:rPr lang="ru-RU" sz="2400" dirty="0" err="1" smtClean="0"/>
              <a:t>воспитятие</a:t>
            </a:r>
            <a:r>
              <a:rPr lang="ru-RU" sz="2400" dirty="0" smtClean="0"/>
              <a:t> наследия Древней Руси как общего фундамента истории России,  </a:t>
            </a:r>
            <a:r>
              <a:rPr lang="ru-RU" sz="2400" dirty="0"/>
              <a:t>У</a:t>
            </a:r>
            <a:r>
              <a:rPr lang="ru-RU" sz="2400" dirty="0" smtClean="0"/>
              <a:t>краины и Беларуси;</a:t>
            </a:r>
          </a:p>
          <a:p>
            <a:r>
              <a:rPr lang="ru-RU" sz="2400" dirty="0" smtClean="0"/>
              <a:t>Исторический выбор Александра Невского;</a:t>
            </a:r>
          </a:p>
          <a:p>
            <a:r>
              <a:rPr lang="ru-RU" sz="2400" dirty="0" smtClean="0"/>
              <a:t>Роль Ивана Грозного в российской истории: реформы и их цена;</a:t>
            </a:r>
          </a:p>
          <a:p>
            <a:r>
              <a:rPr lang="ru-RU" sz="2400" dirty="0" smtClean="0"/>
              <a:t>Попытка ограничения власти главы государства в период Смуты и в эпоху дворцовых переворотов, возможные причины неудач этих попыток;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1026</Words>
  <Application>Microsoft Office PowerPoint</Application>
  <PresentationFormat>Экран (4:3)</PresentationFormat>
  <Paragraphs>81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«Актуальные проблемы преподавания «трудных вопросов истории России» в рамках историко-культурного стандарта»                                                        учитель: Царева Н.А.</vt:lpstr>
      <vt:lpstr>Историко-культурный стандарт: подходы к содержанию школьного исторического образования:</vt:lpstr>
      <vt:lpstr>Историко-культурный стандарт.</vt:lpstr>
      <vt:lpstr>Структура стандарта:</vt:lpstr>
      <vt:lpstr>Требования Историко- культурного стандарта к преподаванию предмета «История России»</vt:lpstr>
      <vt:lpstr>Требования Историко-культурного стандарта к преподаванию предмета «история России»</vt:lpstr>
      <vt:lpstr>Содержание разделов Историко - культурного стандарта</vt:lpstr>
      <vt:lpstr>Историко-культурный стандарт</vt:lpstr>
      <vt:lpstr>Примерный перечень «трудных вопросов истории России»</vt:lpstr>
      <vt:lpstr>Примерный перечень «трудных вопросов истории России»</vt:lpstr>
      <vt:lpstr>Примерный перечень «трудных вопросов истории России»</vt:lpstr>
      <vt:lpstr>Примерный перечень «трудных вопросов истории России» </vt:lpstr>
      <vt:lpstr> УМК (3вариант, для базового уровня изучения предмета «История» </vt:lpstr>
      <vt:lpstr>УМК (3 вариант)</vt:lpstr>
      <vt:lpstr>УМК 2-й вариант.</vt:lpstr>
      <vt:lpstr>2-Вариант (УМК)</vt:lpstr>
      <vt:lpstr>СПАСИБО ЗА ПРОСМОТР!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«Актуальные проблемы преподавания «трудных вопросов истории России» в рамках историко-культурного стандарта»                                                        учитель: Царева Н.А.</dc:title>
  <dc:creator>1</dc:creator>
  <cp:lastModifiedBy>1</cp:lastModifiedBy>
  <cp:revision>40</cp:revision>
  <dcterms:created xsi:type="dcterms:W3CDTF">2021-08-23T03:24:10Z</dcterms:created>
  <dcterms:modified xsi:type="dcterms:W3CDTF">2021-08-23T05:52:34Z</dcterms:modified>
</cp:coreProperties>
</file>