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0" r:id="rId2"/>
    <p:sldId id="281" r:id="rId3"/>
    <p:sldId id="269" r:id="rId4"/>
    <p:sldId id="268" r:id="rId5"/>
    <p:sldId id="282" r:id="rId6"/>
    <p:sldId id="272" r:id="rId7"/>
    <p:sldId id="274" r:id="rId8"/>
    <p:sldId id="265" r:id="rId9"/>
    <p:sldId id="263" r:id="rId10"/>
    <p:sldId id="261" r:id="rId11"/>
    <p:sldId id="283" r:id="rId12"/>
    <p:sldId id="277" r:id="rId13"/>
    <p:sldId id="285" r:id="rId14"/>
    <p:sldId id="286" r:id="rId15"/>
    <p:sldId id="284" r:id="rId16"/>
    <p:sldId id="257" r:id="rId17"/>
    <p:sldId id="278" r:id="rId18"/>
    <p:sldId id="28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468F-6682-48AA-B5F4-BEF8E7F9833C}" type="datetimeFigureOut">
              <a:rPr lang="ru-RU" smtClean="0"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kysmart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kysmart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kysmart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2007/10/08/technology/08cloud.html" TargetMode="External"/><Relationship Id="rId7" Type="http://schemas.openxmlformats.org/officeDocument/2006/relationships/hyperlink" Target="https://www.gd.ru/articles/11071-oblachnye-tehnologii" TargetMode="External"/><Relationship Id="rId2" Type="http://schemas.openxmlformats.org/officeDocument/2006/relationships/hyperlink" Target="http://ite.ksu.ks.ua/ru/webfm_send/2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enture-biz.ru/informatsionnye-tekhnologii/205-oblachnye-vychisleniya" TargetMode="External"/><Relationship Id="rId5" Type="http://schemas.openxmlformats.org/officeDocument/2006/relationships/hyperlink" Target="http://edugalaxy.intel.ru/index.php?automodule=blog&amp;blogid=9&amp;showentry=1448" TargetMode="External"/><Relationship Id="rId4" Type="http://schemas.openxmlformats.org/officeDocument/2006/relationships/hyperlink" Target="http://www.e-education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Облачные технологии в работе </a:t>
            </a:r>
            <a:br>
              <a:rPr lang="ru-RU" dirty="0"/>
            </a:br>
            <a:r>
              <a:rPr lang="ru-RU" b="1" dirty="0"/>
              <a:t>учителя истории и обществознания</a:t>
            </a:r>
            <a:r>
              <a:rPr lang="ru-RU" altLang="en-US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27942" y="4158220"/>
            <a:ext cx="3535052" cy="1577418"/>
          </a:xfrm>
        </p:spPr>
        <p:txBody>
          <a:bodyPr/>
          <a:lstStyle/>
          <a:p>
            <a:pPr algn="l"/>
            <a:r>
              <a:rPr lang="ru-RU" b="1" dirty="0"/>
              <a:t>Выполнила: О.В. Михелева, </a:t>
            </a:r>
            <a:endParaRPr lang="ru-RU" dirty="0"/>
          </a:p>
          <a:p>
            <a:pPr algn="l"/>
            <a:r>
              <a:rPr lang="ru-RU" b="1" dirty="0"/>
              <a:t>учитель истории и обществознания</a:t>
            </a:r>
            <a:endParaRPr lang="ru-RU" dirty="0"/>
          </a:p>
          <a:p>
            <a:endParaRPr lang="ru-RU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 dirty="0"/>
              <a:t>Практическая часть.</a:t>
            </a:r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1039" y="1834438"/>
            <a:ext cx="7904526" cy="489846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787CE-0E36-414E-8D66-7F8D8CEF5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3" y="365125"/>
            <a:ext cx="11510127" cy="1325563"/>
          </a:xfrm>
        </p:spPr>
        <p:txBody>
          <a:bodyPr>
            <a:normAutofit/>
          </a:bodyPr>
          <a:lstStyle/>
          <a:p>
            <a:r>
              <a:rPr lang="ru-RU" b="1" dirty="0"/>
              <a:t>Онлайн-школа </a:t>
            </a:r>
            <a:r>
              <a:rPr lang="ru-RU" b="1" u="sng" dirty="0">
                <a:hlinkClick r:id="rId2"/>
              </a:rPr>
              <a:t> </a:t>
            </a:r>
            <a:r>
              <a:rPr lang="ru-RU" b="1" u="sng" dirty="0" err="1">
                <a:hlinkClick r:id="rId2"/>
              </a:rPr>
              <a:t>Skysmart</a:t>
            </a:r>
            <a:r>
              <a:rPr lang="ru-RU" b="1" dirty="0"/>
              <a:t> (школьное направление онлайн школы </a:t>
            </a:r>
            <a:r>
              <a:rPr lang="ru-RU" b="1" dirty="0" err="1"/>
              <a:t>Skyeng</a:t>
            </a:r>
            <a:r>
              <a:rPr lang="ru-RU" b="1" dirty="0"/>
              <a:t>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EE4DC0D-4F8F-4336-8F95-44E9800F29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803" y="1825625"/>
            <a:ext cx="9249102" cy="4351338"/>
          </a:xfrm>
        </p:spPr>
      </p:pic>
    </p:spTree>
    <p:extLst>
      <p:ext uri="{BB962C8B-B14F-4D97-AF65-F5344CB8AC3E}">
        <p14:creationId xmlns:p14="http://schemas.microsoft.com/office/powerpoint/2010/main" val="86996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8505" y="-72390"/>
            <a:ext cx="10715625" cy="68065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03EA1-42D4-405D-96A5-E361955E6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Алгоритм работы (учителя) в </a:t>
            </a:r>
            <a:r>
              <a:rPr lang="ru-RU" b="1" u="sng" dirty="0" err="1">
                <a:hlinkClick r:id="rId2"/>
              </a:rPr>
              <a:t>Skysmart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61EA8-79AA-4729-9022-252243D39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Войти на свою страничку</a:t>
            </a:r>
          </a:p>
          <a:p>
            <a:r>
              <a:rPr lang="ru-RU" dirty="0"/>
              <a:t>Создать подборку интерактивных заданий из готовых коллекций</a:t>
            </a:r>
          </a:p>
          <a:p>
            <a:r>
              <a:rPr lang="ru-RU" dirty="0"/>
              <a:t>Отправить гиперссылку учащимся</a:t>
            </a:r>
          </a:p>
        </p:txBody>
      </p:sp>
    </p:spTree>
    <p:extLst>
      <p:ext uri="{BB962C8B-B14F-4D97-AF65-F5344CB8AC3E}">
        <p14:creationId xmlns:p14="http://schemas.microsoft.com/office/powerpoint/2010/main" val="3696744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A03EA1-42D4-405D-96A5-E361955E6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Алгоритм работы (учащегося) в </a:t>
            </a:r>
            <a:r>
              <a:rPr lang="ru-RU" b="1" u="sng" dirty="0" err="1">
                <a:hlinkClick r:id="rId2"/>
              </a:rPr>
              <a:t>Skysmart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761EA8-79AA-4729-9022-252243D39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Получить гиперссылку</a:t>
            </a:r>
          </a:p>
          <a:p>
            <a:r>
              <a:rPr lang="ru-RU" dirty="0"/>
              <a:t>Зарегистрироваться </a:t>
            </a:r>
          </a:p>
          <a:p>
            <a:r>
              <a:rPr lang="ru-RU" dirty="0"/>
              <a:t>Выполнить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2952235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CDF78-770B-41B8-B6AD-B72FD5606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Возможные результаты.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8F65551-D029-4B50-848D-701355B07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778826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Заключение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838200" y="169100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en-US" sz="3200" dirty="0"/>
              <a:t>Облачные технологии, активно внедряемые в образовательный процесс, позволяют облегчить работу педагога, повысить познавательный интерес у школьников. Информатизация образования - обязательное условие успешного внедрения новых федеральных государственных стандартов, возможность для саморазвития ребенка. Благодаря ИКТ педагог может следить за тем, как происходит развитие ребенка, выполняется его индивидуальная образовательная траектория.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0800" y="-77470"/>
            <a:ext cx="12234545" cy="69799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A439E-9CFB-41AE-BA4C-511052FBE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Список использованных источников: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E6AA50-B36D-4DE3-98B2-FFD830492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Облачные сервисы в образовании / З. С. </a:t>
            </a:r>
            <a:r>
              <a:rPr lang="ru-RU" dirty="0" err="1"/>
              <a:t>Сейдаметова</a:t>
            </a:r>
            <a:r>
              <a:rPr lang="ru-RU" dirty="0"/>
              <a:t>, С. Н. </a:t>
            </a:r>
            <a:r>
              <a:rPr lang="ru-RU" dirty="0" err="1"/>
              <a:t>Сейтвелиева</a:t>
            </a:r>
            <a:r>
              <a:rPr lang="ru-RU" dirty="0"/>
              <a:t> С.Н. / Крымский инженерно-педагогический университет. – </a:t>
            </a:r>
            <a:r>
              <a:rPr lang="ru-RU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http://ite.ksu.ks.ua/ru/webfm_send/211</a:t>
            </a:r>
            <a:r>
              <a:rPr lang="ru-RU" dirty="0"/>
              <a:t>.</a:t>
            </a:r>
          </a:p>
          <a:p>
            <a:pPr lvl="0"/>
            <a:r>
              <a:rPr lang="en-US" dirty="0"/>
              <a:t> </a:t>
            </a:r>
            <a:r>
              <a:rPr lang="en-US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http://www.nytimes.com/2007/10/08/technology/08cloud.html</a:t>
            </a:r>
            <a:endParaRPr lang="ru-RU" dirty="0"/>
          </a:p>
          <a:p>
            <a:pPr lvl="0"/>
            <a:r>
              <a:rPr lang="en-US" dirty="0"/>
              <a:t> </a:t>
            </a:r>
            <a:r>
              <a:rPr lang="ru-RU" dirty="0"/>
              <a:t>Портал Интернет-обучения E-education.ru  – </a:t>
            </a:r>
            <a:r>
              <a:rPr lang="ru-RU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http://www.e-education.ru</a:t>
            </a:r>
            <a:endParaRPr lang="ru-RU" dirty="0"/>
          </a:p>
          <a:p>
            <a:pPr lvl="0"/>
            <a:r>
              <a:rPr lang="ru-RU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http://edugalaxy.intel.ru/index.php?automodule=blog&amp;blogid=9&amp;showentry=1448</a:t>
            </a:r>
            <a:endParaRPr lang="ru-RU" dirty="0"/>
          </a:p>
          <a:p>
            <a:pPr lvl="0"/>
            <a:r>
              <a:rPr lang="ru-RU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http://venture-biz.ru/informatsionnye-tekhnologii/205-oblachnye-vychisleniya</a:t>
            </a:r>
            <a:endParaRPr lang="ru-RU" dirty="0"/>
          </a:p>
          <a:p>
            <a:pPr lvl="0"/>
            <a:r>
              <a:rPr lang="ru-RU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https://www.gd.ru/articles/11071-oblachnye-tehnologii</a:t>
            </a:r>
            <a:endParaRPr lang="ru-RU" dirty="0"/>
          </a:p>
          <a:p>
            <a:pPr lvl="0"/>
            <a:r>
              <a:rPr lang="ru-RU" dirty="0"/>
              <a:t>https://edu.skysmart.ru/homework/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39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3AB48-07CC-433C-8EA0-7E9BEE1E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План работы: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1EBA2F-518C-4E36-961C-39BA33CC6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Теоретическая часть</a:t>
            </a:r>
          </a:p>
          <a:p>
            <a:pPr marL="0" indent="0">
              <a:buNone/>
            </a:pPr>
            <a:r>
              <a:rPr lang="ru-RU" dirty="0"/>
              <a:t>1.1. Понятие облачных технологий</a:t>
            </a:r>
          </a:p>
          <a:p>
            <a:pPr marL="0" indent="0">
              <a:buNone/>
            </a:pPr>
            <a:r>
              <a:rPr lang="ru-RU" dirty="0"/>
              <a:t>1.2. Область применения.</a:t>
            </a:r>
          </a:p>
          <a:p>
            <a:pPr marL="0" indent="0">
              <a:buNone/>
            </a:pPr>
            <a:r>
              <a:rPr lang="ru-RU" dirty="0"/>
              <a:t>1.3. Функции облачных технологий.</a:t>
            </a:r>
          </a:p>
          <a:p>
            <a:pPr marL="0" indent="0">
              <a:buNone/>
            </a:pPr>
            <a:r>
              <a:rPr lang="ru-RU" dirty="0"/>
              <a:t>2. Практическая часть.</a:t>
            </a:r>
          </a:p>
        </p:txBody>
      </p:sp>
    </p:spTree>
    <p:extLst>
      <p:ext uri="{BB962C8B-B14F-4D97-AF65-F5344CB8AC3E}">
        <p14:creationId xmlns:p14="http://schemas.microsoft.com/office/powerpoint/2010/main" val="21651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dirty="0"/>
              <a:t>Что такое «облачные технологии»</a:t>
            </a:r>
            <a:r>
              <a:rPr lang="en-US" altLang="en-US" dirty="0"/>
              <a:t>?</a:t>
            </a:r>
            <a:endParaRPr lang="ru-RU" altLang="en-US" dirty="0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16198" y="1824129"/>
            <a:ext cx="7422311" cy="50205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 b="1" i="1" dirty="0">
                <a:sym typeface="+mn-ea"/>
              </a:rPr>
              <a:t>Понятие облачных технологий</a:t>
            </a:r>
            <a:endParaRPr lang="ru-RU" altLang="en-US" b="1" i="1" dirty="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12140" y="1144905"/>
            <a:ext cx="11224260" cy="5439410"/>
          </a:xfrm>
        </p:spPr>
        <p:txBody>
          <a:bodyPr>
            <a:normAutofit fontScale="97500"/>
          </a:bodyPr>
          <a:lstStyle/>
          <a:p>
            <a:endParaRPr lang="ru-RU" altLang="en-US" sz="4000" dirty="0"/>
          </a:p>
          <a:p>
            <a:r>
              <a:rPr lang="ru-RU" sz="3700" dirty="0"/>
              <a:t>Облачные технологии (от английского </a:t>
            </a:r>
            <a:r>
              <a:rPr lang="ru-RU" sz="3700" dirty="0" err="1"/>
              <a:t>Cloud</a:t>
            </a:r>
            <a:r>
              <a:rPr lang="ru-RU" sz="3700" dirty="0"/>
              <a:t> </a:t>
            </a:r>
            <a:r>
              <a:rPr lang="ru-RU" sz="3700" dirty="0" err="1"/>
              <a:t>Technologies</a:t>
            </a:r>
            <a:r>
              <a:rPr lang="ru-RU" sz="3700" dirty="0"/>
              <a:t>) или попросту «облако» – это технология обработки данных, при которой компьютерные ресурсы предоставляются пользователям посредством быстрого и удобного сетевого доступа.</a:t>
            </a:r>
            <a:endParaRPr lang="ru-RU" altLang="en-US" sz="3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62080-4F4A-458F-8D90-7BEB95766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Область применения.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D4C3B5-2196-4612-8FDD-85B359EF0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506039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электронные дневники;</a:t>
            </a:r>
          </a:p>
          <a:p>
            <a:r>
              <a:rPr lang="ru-RU" dirty="0"/>
              <a:t>журналы;</a:t>
            </a:r>
          </a:p>
          <a:p>
            <a:r>
              <a:rPr lang="ru-RU" dirty="0"/>
              <a:t>личные сайты (кабинеты) для учеников и преподавателей;</a:t>
            </a:r>
          </a:p>
          <a:p>
            <a:r>
              <a:rPr lang="ru-RU" dirty="0"/>
              <a:t>интерактивная приемная;</a:t>
            </a:r>
          </a:p>
          <a:p>
            <a:r>
              <a:rPr lang="ru-RU" dirty="0"/>
              <a:t>тематические форумы, где ученики могут осуществить обмен информации;</a:t>
            </a:r>
          </a:p>
          <a:p>
            <a:r>
              <a:rPr lang="ru-RU" dirty="0"/>
              <a:t>поиск информации, где ученики могут решать определенные учебные задачи (как в отсутствии педагога, так и под его руководством).</a:t>
            </a:r>
          </a:p>
          <a:p>
            <a:endParaRPr lang="ru-RU" dirty="0"/>
          </a:p>
        </p:txBody>
      </p:sp>
      <p:pic>
        <p:nvPicPr>
          <p:cNvPr id="5" name="Замещающее содержимое 3">
            <a:extLst>
              <a:ext uri="{FF2B5EF4-FFF2-40B4-BE49-F238E27FC236}">
                <a16:creationId xmlns:a16="http://schemas.microsoft.com/office/drawing/2014/main" id="{AA29F23D-20AC-4A90-9C81-592870D6E4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37808" y="1945072"/>
            <a:ext cx="5181600" cy="388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8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ym typeface="+mn-ea"/>
              </a:rPr>
              <a:t>Электронные дневники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7500" lnSpcReduction="20000"/>
          </a:bodyPr>
          <a:lstStyle/>
          <a:p>
            <a:pPr marL="0" indent="0">
              <a:buNone/>
            </a:pPr>
            <a:r>
              <a:rPr lang="ru-RU" altLang="en-US"/>
              <a:t>В современной школе уже нет привычных бумажных журналов, на заполнение которых учитель тратил время. Появились и электронные дневники, сменившие своих бумажных предков. Теперь учитель может выставлять текущие, четвертные, годовые оценки, находясь дома. Кроме того, электронные дневники могут просматривать и родители ученика, получать уведомления о выставленных отметках, сделанным классным руководителем замечаниях их любимому чаду. Вход в личный кабинет преподавателя выполняется с любого устройства, нужно лишь ввести пароль и логин. Внутри самой виртуальной учительской есть масса возможностей для обмена опытом, публикации своих материалов, общения с коллегами. Существует и личный кабинет ученика, в котором ребенок может видеть домашние задания, текущие отметки, объявления классного руководителя и педагога. В случае необходимости можно через обратную связь написать ребенку сообщение, в котором указать недостатки, предложить новое домашнее задание, подробно пояснить поставленную отметку.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>
                <a:sym typeface="+mn-ea"/>
              </a:rPr>
              <a:t>Применение «облаков» в дистанционном образовании</a:t>
            </a:r>
            <a:br>
              <a:rPr lang="ru-RU" altLang="en-US"/>
            </a:b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altLang="en-US"/>
              <a:t>Многие педагоги считают, что применение «облачных технологий» - трудоемкий процесс, а потому стараются не использовать их в своей работе, но их опасения абсолютно напрасны. Для дистанционного педагога особенно важно использование документов Гугл. «Облачные технологии» вполне доступны рядовым пользователям. Основной концепцией подобных технологий является хранение и обработка информации веб-серверами, при этом результат пользователь получает с помощью веб-браузера. Благодаря специальным элементам управления веб-страницей у владельца есть возможность не только вносить какую-то информацию, но и выполнять ее редактирование на собственном персональном компьютере. Причиной такого странного названия («облачные») является обозначение на компьютерных схемах удаленных сервисов в виде облака.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2C63272-D4CB-4B3E-9FAA-162DDB813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Функции облачных технологий</a:t>
            </a:r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4629" y="5081047"/>
            <a:ext cx="2753412" cy="1594839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E3816D90-47C9-45D5-A5FE-F155A1640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16198" y="1825625"/>
            <a:ext cx="7837602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Положительные моменты использования облачных технологий а уроках истории и обществознания:</a:t>
            </a:r>
          </a:p>
          <a:p>
            <a:r>
              <a:rPr lang="ru-RU" b="1" dirty="0"/>
              <a:t> </a:t>
            </a:r>
            <a:r>
              <a:rPr lang="ru-RU" dirty="0"/>
              <a:t>доступность – облака доступны всем и везде, где есть Интернет, и с любого устройства, где есть браузер.</a:t>
            </a:r>
          </a:p>
          <a:p>
            <a:r>
              <a:rPr lang="ru-RU" b="1" dirty="0"/>
              <a:t>-</a:t>
            </a:r>
            <a:r>
              <a:rPr lang="ru-RU" dirty="0"/>
              <a:t>первоначально бесплатный объём хранения данных и низкая стоимость – снижение расходов на обслуживания виртуальной инфраструктуры, оплата лишь фактического использования ресурсов.</a:t>
            </a:r>
          </a:p>
          <a:p>
            <a:r>
              <a:rPr lang="ru-RU" dirty="0"/>
              <a:t>гибкость — неограниченность вычислительных ресурсов (память, процессор, диски), виртуализация.</a:t>
            </a:r>
          </a:p>
          <a:p>
            <a:r>
              <a:rPr lang="ru-RU" dirty="0"/>
              <a:t>безопасность – «облачные» сервисы имеют достаточно высокую безопасность при должном ее обеспечении (сервис защищен антивирусом, следит за этим провайдер).</a:t>
            </a:r>
          </a:p>
          <a:p>
            <a:r>
              <a:rPr lang="ru-RU" dirty="0"/>
              <a:t>всегда самая последняя и свежая версия. В "облаке" всегда находится самая последняя и самая свежая версия программы или документа.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A0B1BA9-DE23-44B3-84F4-EBC54BF15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Функции облачных технологий</a:t>
            </a:r>
            <a:endParaRPr lang="ru-RU" dirty="0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9470" y="1825625"/>
            <a:ext cx="3139911" cy="2524415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C2C9E2C7-A26D-4517-AFB1-52EA3D58AA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63332" y="1825625"/>
            <a:ext cx="7790468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Недостатки</a:t>
            </a:r>
            <a:r>
              <a:rPr lang="ru-RU" b="1" dirty="0"/>
              <a:t>: </a:t>
            </a:r>
            <a:endParaRPr lang="ru-RU" dirty="0"/>
          </a:p>
          <a:p>
            <a:r>
              <a:rPr lang="ru-RU" dirty="0"/>
              <a:t>постоянное соединение с сетью – при работе с «облачными» технологиями я столкнулась с тем, что не все обучающиеся имеют выход в Интернет, а некоторые даже и ПК. </a:t>
            </a:r>
          </a:p>
          <a:p>
            <a:r>
              <a:rPr lang="ru-RU" dirty="0"/>
              <a:t>конфиденциальность – в настоящее время нет технологии, которая бы гарантировала 100% конфиденциальность хранимых данных.</a:t>
            </a:r>
          </a:p>
          <a:p>
            <a:r>
              <a:rPr lang="ru-RU" dirty="0"/>
              <a:t>надежность – потеря информации в «облаке» означает невозможность ее восстановления; надо заметить, что в течении 14 дней «Облако» </a:t>
            </a:r>
            <a:r>
              <a:rPr lang="ru-RU" dirty="0" err="1"/>
              <a:t>Mail</a:t>
            </a:r>
            <a:r>
              <a:rPr lang="ru-RU" dirty="0"/>
              <a:t> предоставляет возможность хранения удаленного материала в «Корзине».</a:t>
            </a:r>
          </a:p>
          <a:p>
            <a:r>
              <a:rPr lang="ru-RU" dirty="0"/>
              <a:t>безопасность – “Облако” само по себе является достаточно надежной системой, об этом я говорила в её достоинствах, однако при проникновении на него злоумышленник получает доступ к огромному хранилищу данных.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905</Words>
  <Application>Microsoft Office PowerPoint</Application>
  <PresentationFormat>Широкоэкранный</PresentationFormat>
  <Paragraphs>58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Облачные технологии в работе  учителя истории и обществознания.</vt:lpstr>
      <vt:lpstr>План работы:</vt:lpstr>
      <vt:lpstr>Что такое «облачные технологии»?</vt:lpstr>
      <vt:lpstr>Понятие облачных технологий</vt:lpstr>
      <vt:lpstr>Область применения.</vt:lpstr>
      <vt:lpstr>Электронные дневники</vt:lpstr>
      <vt:lpstr>Применение «облаков» в дистанционном образовании </vt:lpstr>
      <vt:lpstr>Функции облачных технологий</vt:lpstr>
      <vt:lpstr>Функции облачных технологий</vt:lpstr>
      <vt:lpstr>Практическая часть.</vt:lpstr>
      <vt:lpstr>Онлайн-школа  Skysmart (школьное направление онлайн школы Skyeng)</vt:lpstr>
      <vt:lpstr>Презентация PowerPoint</vt:lpstr>
      <vt:lpstr>Алгоритм работы (учителя) в Skysmart</vt:lpstr>
      <vt:lpstr>Алгоритм работы (учащегося) в Skysmart</vt:lpstr>
      <vt:lpstr>Возможные результаты.</vt:lpstr>
      <vt:lpstr>Заключение</vt:lpstr>
      <vt:lpstr>Презентация PowerPoint</vt:lpstr>
      <vt:lpstr>Список использованных источников: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Облачные технологии в образовании.</dc:title>
  <dc:creator>Сонечка</dc:creator>
  <cp:lastModifiedBy>МБОУ лицей 1</cp:lastModifiedBy>
  <cp:revision>6</cp:revision>
  <dcterms:created xsi:type="dcterms:W3CDTF">2017-12-03T18:11:00Z</dcterms:created>
  <dcterms:modified xsi:type="dcterms:W3CDTF">2021-08-24T23:11:40Z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