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4" r:id="rId10"/>
    <p:sldId id="267" r:id="rId11"/>
    <p:sldId id="269" r:id="rId12"/>
    <p:sldId id="270" r:id="rId13"/>
    <p:sldId id="268" r:id="rId14"/>
    <p:sldId id="266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CE857-5071-4399-B51A-78A99A398AFC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5769B0-CDC5-45C3-84F7-57C1BF43B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82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4%D0%B8%D0%BB%D0%BE%D1%81%D0%BE%D1%84%D0%B8%D1%8F" TargetMode="External"/><Relationship Id="rId13" Type="http://schemas.openxmlformats.org/officeDocument/2006/relationships/hyperlink" Target="https://ru.wikipedia.org/wiki/%D0%9C%D1%83%D0%B7%D1%8B%D0%BA%D0%B0" TargetMode="External"/><Relationship Id="rId3" Type="http://schemas.openxmlformats.org/officeDocument/2006/relationships/hyperlink" Target="https://ru.wikipedia.org/wiki/%D0%A6%D0%B8%D1%84%D1%80%D0%BE%D0%B2%D1%8B%D0%B5_%D0%B3%D1%83%D0%BC%D0%B0%D0%BD%D0%B8%D1%82%D0%B0%D1%80%D0%BD%D1%8B%D0%B5_%D0%BD%D0%B0%D1%83%D0%BA%D0%B8#mw-head" TargetMode="External"/><Relationship Id="rId7" Type="http://schemas.openxmlformats.org/officeDocument/2006/relationships/hyperlink" Target="https://ru.wikipedia.org/wiki/%D0%98%D1%81%D1%82%D0%BE%D1%80%D0%B8%D1%8F" TargetMode="External"/><Relationship Id="rId12" Type="http://schemas.openxmlformats.org/officeDocument/2006/relationships/hyperlink" Target="https://ru.wikipedia.org/wiki/%D0%90%D1%80%D1%85%D0%B5%D0%BE%D0%BB%D0%BE%D0%B3%D0%B8%D1%8F" TargetMode="External"/><Relationship Id="rId2" Type="http://schemas.openxmlformats.org/officeDocument/2006/relationships/slide" Target="../slides/slide1.xml"/><Relationship Id="rId16" Type="http://schemas.openxmlformats.org/officeDocument/2006/relationships/hyperlink" Target="https://ru.wikipedia.org/wiki/%D0%9C%D0%B0%D1%82%D0%B5%D0%BC%D0%B0%D1%82%D0%B8%D1%87%D0%B5%D1%81%D0%BA%D0%B0%D1%8F_%D1%81%D1%82%D0%B0%D1%82%D0%B8%D1%81%D1%82%D0%B8%D0%BA%D0%B0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ru.wikipedia.org/wiki/%D0%93%D1%83%D0%BC%D0%B0%D0%BD%D0%B8%D1%82%D0%B0%D1%80%D0%BD%D1%8B%D0%B5_%D0%BD%D0%B0%D1%83%D0%BA%D0%B8" TargetMode="External"/><Relationship Id="rId11" Type="http://schemas.openxmlformats.org/officeDocument/2006/relationships/hyperlink" Target="https://ru.wikipedia.org/wiki/%D0%98%D1%81%D0%BA%D1%83%D1%81%D1%81%D1%82%D0%B2%D0%BE" TargetMode="External"/><Relationship Id="rId5" Type="http://schemas.openxmlformats.org/officeDocument/2006/relationships/hyperlink" Target="https://ru.wikipedia.org/wiki/%D0%90%D0%BD%D0%B3%D0%BB%D0%B8%D0%B9%D1%81%D0%BA%D0%B8%D0%B9_%D1%8F%D0%B7%D1%8B%D0%BA" TargetMode="External"/><Relationship Id="rId15" Type="http://schemas.openxmlformats.org/officeDocument/2006/relationships/hyperlink" Target="https://ru.wikipedia.org/wiki/%D0%90%D0%BD%D0%B0%D0%BB%D0%B8%D0%B7_%D0%B4%D0%B0%D0%BD%D0%BD%D1%8B%D1%85" TargetMode="External"/><Relationship Id="rId10" Type="http://schemas.openxmlformats.org/officeDocument/2006/relationships/hyperlink" Target="https://ru.wikipedia.org/wiki/%D0%9B%D0%B8%D1%82%D0%B5%D1%80%D0%B0%D1%82%D1%83%D1%80%D0%B0" TargetMode="External"/><Relationship Id="rId4" Type="http://schemas.openxmlformats.org/officeDocument/2006/relationships/hyperlink" Target="https://ru.wikipedia.org/wiki/%D0%A6%D0%B8%D1%84%D1%80%D0%BE%D0%B2%D1%8B%D0%B5_%D0%B3%D1%83%D0%BC%D0%B0%D0%BD%D0%B8%D1%82%D0%B0%D1%80%D0%BD%D1%8B%D0%B5_%D0%BD%D0%B0%D1%83%D0%BA%D0%B8#searchInput" TargetMode="External"/><Relationship Id="rId9" Type="http://schemas.openxmlformats.org/officeDocument/2006/relationships/hyperlink" Target="https://ru.wikipedia.org/wiki/%D0%9B%D0%B8%D0%BD%D0%B3%D0%B2%D0%B8%D1%81%D1%82%D0%B8%D0%BA%D0%B0" TargetMode="External"/><Relationship Id="rId14" Type="http://schemas.openxmlformats.org/officeDocument/2006/relationships/hyperlink" Target="https://ru.wikipedia.org/wiki/%D0%92%D0%B8%D0%B7%D1%83%D0%B0%D0%BB%D0%B8%D0%B7%D0%B0%D1%86%D0%B8%D1%8F_%D0%B4%D0%B0%D0%BD%D0%BD%D1%8B%D1%85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Материал из Википедии — свободной энциклопедии</a:t>
            </a:r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Перейти к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навигации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Перейти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 к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поиску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Цифровы́е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гуманита́рные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нау́ки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Английский язык"/>
              </a:rPr>
              <a:t>англ.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Digital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Humanities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 — область исследований, обучения и созидания на стыке компьютерных и гуманитарных наук. Цифровые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 tooltip="Гуманитарные науки"/>
              </a:rPr>
              <a:t>гуманитарные науки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предполагают использование оцифрованных материалов и материалов цифрового происхождения и объединяют методологии из традиционных гуманитарных наук (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 tooltip="История"/>
              </a:rPr>
              <a:t>история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 tooltip="Философия"/>
              </a:rPr>
              <a:t>философия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9" tooltip="Лингвистика"/>
              </a:rPr>
              <a:t>лингвистика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0" tooltip="Литература"/>
              </a:rPr>
              <a:t>литература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1" tooltip="Искусство"/>
              </a:rPr>
              <a:t>искусство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2" tooltip="Археология"/>
              </a:rPr>
              <a:t>археология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3" tooltip="Музыка"/>
              </a:rPr>
              <a:t>музыка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и т. д.) с компьютерными науками, предоставляя компьютерные инструменты и открывая новые возможности для сбора и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4" tooltip="Визуализация данных"/>
              </a:rPr>
              <a:t>визуализации данных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информационного поиска, интеллектуального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5" tooltip="Анализ данных"/>
              </a:rPr>
              <a:t>анализа данных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а также применения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6" tooltip="Математическая статистика"/>
              </a:rPr>
              <a:t>математической статистики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769B0-CDC5-45C3-84F7-57C1BF43BA6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360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769B0-CDC5-45C3-84F7-57C1BF43BA6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99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81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284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677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301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185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920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995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62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471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36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043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E337D-C220-4F61-888C-9BAB7982957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88003-8C41-4957-BDA3-30A11C07B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835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E%D0%BD%D0%B5%D0%B3%D0%B8%D0%BD_(%D1%84%D0%B8%D0%BB%D1%8C%D0%BC)" TargetMode="External"/><Relationship Id="rId3" Type="http://schemas.openxmlformats.org/officeDocument/2006/relationships/hyperlink" Target="https://ru.wikipedia.org/wiki/%D0%A1%D0%BF%D0%B8%D1%81%D0%BE%D0%BA_%D0%BF%D0%B5%D1%80%D1%81%D0%BE%D0%BD%D0%B0%D0%B6%D0%B5%D0%B9_%D1%80%D0%BE%D0%BC%D0%B0%D0%BD%D0%B0_%C2%AB%D0%95%D0%B2%D0%B3%D0%B5%D0%BD%D0%B8%D0%B9_%D0%9E%D0%BD%D0%B5%D0%B3%D0%B8%D0%BD%C2%BB" TargetMode="External"/><Relationship Id="rId7" Type="http://schemas.openxmlformats.org/officeDocument/2006/relationships/hyperlink" Target="https://ru.wikipedia.org/wiki/%D0%95%D0%B2%D0%B3%D0%B5%D0%BD%D0%B8%D0%B9_%D0%9E%D0%BD%D0%B5%D0%B3%D0%B8%D0%BD_(%D0%BE%D0%BF%D0%B5%D1%80%D0%B0)" TargetMode="External"/><Relationship Id="rId2" Type="http://schemas.openxmlformats.org/officeDocument/2006/relationships/hyperlink" Target="https://ru.wikipedia.org/wiki/%D0%95%D0%B2%D0%B3%D0%B5%D0%BD%D0%B8%D0%B9_%D0%9E%D0%BD%D0%B5%D0%B3%D0%B8%D0%B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2%D0%B0%D1%82%D1%8C%D1%8F%D0%BD%D0%B0_%D0%9B%D0%B0%D1%80%D0%B8%D0%BD%D0%B0" TargetMode="External"/><Relationship Id="rId5" Type="http://schemas.openxmlformats.org/officeDocument/2006/relationships/hyperlink" Target="https://ru.wikipedia.org/wiki/%D0%95%D0%B2%D0%B3%D0%B5%D0%BD%D0%B8%D0%B9_%D0%9E%D0%BD%D0%B5%D0%B3%D0%B8%D0%BD_(%D0%B7%D0%BD%D0%B0%D1%87%D0%B5%D0%BD%D0%B8%D1%8F)" TargetMode="External"/><Relationship Id="rId4" Type="http://schemas.openxmlformats.org/officeDocument/2006/relationships/hyperlink" Target="https://ru.wikipedia.org/wiki/%D0%9F%D1%83%D1%88%D0%BA%D0%B8%D0%BD,_%D0%90%D0%BB%D0%B5%D0%BA%D1%81%D0%B0%D0%BD%D0%B4%D1%80_%D0%A1%D0%B5%D1%80%D0%B3%D0%B5%D0%B5%D0%B2%D0%B8%D1%87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6%D0%B8%D0%BC%D0%BB%D1%8F%D0%BD%D1%81%D0%BA%D0%BE%D0%B5_%D0%B2%D0%B8%D0%BD%D0%BE" TargetMode="External"/><Relationship Id="rId3" Type="http://schemas.openxmlformats.org/officeDocument/2006/relationships/hyperlink" Target="https://ru.wikipedia.org/wiki/%D0%9A%D0%B0%D0%B1%D0%B8%D0%BD%D0%B5%D1%82" TargetMode="External"/><Relationship Id="rId7" Type="http://schemas.openxmlformats.org/officeDocument/2006/relationships/hyperlink" Target="https://ru.wikipedia.org/wiki/%D0%9B%D1%8E%D0%B1%D0%B8%D1%81%D1%82%D0%BE%D0%BA" TargetMode="External"/><Relationship Id="rId2" Type="http://schemas.openxmlformats.org/officeDocument/2006/relationships/hyperlink" Target="https://ru.wikipedia.org/wiki/%D0%92%D0%B0%D1%81%D0%B8%D1%81%D0%B4%D0%B0%D1%8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A%D1%80%D1%8B%D0%BC%D0%BE%D0%B2,_%D0%94%D0%BC%D0%B8%D1%82%D1%80%D0%B8%D0%B9_%D0%90%D0%BD%D0%B0%D1%82%D0%BE%D0%BB%D1%8C%D0%B5%D0%B2%D0%B8%D1%87" TargetMode="External"/><Relationship Id="rId5" Type="http://schemas.openxmlformats.org/officeDocument/2006/relationships/hyperlink" Target="https://ru.wikipedia.org/wiki/%D0%93%D0%B0%D0%B4%D0%B6%D0%B8%D0%BA%D0%B0%D1%81%D0%B8%D0%BC%D0%BE%D0%B2,_%D0%9E%D0%BD%D0%B5%D0%B3%D0%B8%D0%BD_%D0%AE%D1%81%D0%B8%D1%84_%D0%BE%D0%B3%D0%BB%D1%8B" TargetMode="External"/><Relationship Id="rId4" Type="http://schemas.openxmlformats.org/officeDocument/2006/relationships/hyperlink" Target="https://ru.wikipedia.org/wiki/%D0%9E%D0%BD%D0%B5%D0%B3%D0%B8%D0%BD_(%D0%BC%D1%8E%D0%B7%D0%B8%D0%BA%D0%BB)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5%D0%B2%D0%B3%D0%B5%D0%BD%D0%B8%D0%B9_%D0%9E%D0%BD%D0%B5%D0%B3%D0%B8%D0%BD_(%D1%84%D0%B8%D0%BB%D1%8C%D0%BC,_1958)" TargetMode="External"/><Relationship Id="rId7" Type="http://schemas.openxmlformats.org/officeDocument/2006/relationships/hyperlink" Target="https://ru.wikipedia.org/wiki/%D0%97%D0%B0%D0%BF%D1%80%D0%B5%D1%82%D0%BD%D1%8B%D0%B9_%D0%BF%D0%BB%D0%BE%D0%B4" TargetMode="External"/><Relationship Id="rId2" Type="http://schemas.openxmlformats.org/officeDocument/2006/relationships/hyperlink" Target="https://ru.wikipedia.org/wiki/%D0%9E%D0%BD%D0%B5%D0%B3%D0%B8%D0%BD%D1%81%D0%BA%D0%B0%D1%8F_%D1%81%D1%82%D1%80%D0%BE%D1%84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1%D0%B2%D0%B5%D1%82%D0%BB%D0%B0%D0%BD%D0%B0_(%D0%B1%D0%B0%D0%BB%D0%BB%D0%B0%D0%B4%D0%B0)" TargetMode="External"/><Relationship Id="rId5" Type="http://schemas.openxmlformats.org/officeDocument/2006/relationships/hyperlink" Target="https://ru.wikipedia.org/wiki/%D0%9C%D0%B0%D0%B4%D1%80%D0%B8%D0%B3%D0%B0%D0%BB_(%D0%BB%D0%B8%D1%82%D0%B5%D1%80%D0%B0%D1%82%D1%83%D1%80%D0%B0)" TargetMode="External"/><Relationship Id="rId4" Type="http://schemas.openxmlformats.org/officeDocument/2006/relationships/hyperlink" Target="https://ru.wikipedia.org/wiki/%D0%90%D0%B8_(%D0%B2%D0%B8%D0%BD%D0%BE)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ru.wikipedia.org/wiki/%D0%9E%D0%BD%D0%B5%D0%B3%D0%B8%D0%BD_(%D0%BC%D1%8E%D0%B7%D0%B8%D0%BA%D0%BB)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8%D1%81%D0%BA%D1%83%D1%81%D1%81%D1%82%D0%B2%D0%BE" TargetMode="External"/><Relationship Id="rId13" Type="http://schemas.openxmlformats.org/officeDocument/2006/relationships/hyperlink" Target="https://ru.wikipedia.org/wiki/%D0%9C%D0%B0%D1%82%D0%B5%D0%BC%D0%B0%D1%82%D0%B8%D1%87%D0%B5%D1%81%D0%BA%D0%B0%D1%8F_%D1%81%D1%82%D0%B0%D1%82%D0%B8%D1%81%D1%82%D0%B8%D0%BA%D0%B0" TargetMode="External"/><Relationship Id="rId3" Type="http://schemas.openxmlformats.org/officeDocument/2006/relationships/hyperlink" Target="https://ru.wikipedia.org/wiki/%D0%93%D1%83%D0%BC%D0%B0%D0%BD%D0%B8%D1%82%D0%B0%D1%80%D0%BD%D1%8B%D0%B5_%D0%BD%D0%B0%D1%83%D0%BA%D0%B8" TargetMode="External"/><Relationship Id="rId7" Type="http://schemas.openxmlformats.org/officeDocument/2006/relationships/hyperlink" Target="https://ru.wikipedia.org/wiki/%D0%9B%D0%B8%D1%82%D0%B5%D1%80%D0%B0%D1%82%D1%83%D1%80%D0%B0" TargetMode="External"/><Relationship Id="rId12" Type="http://schemas.openxmlformats.org/officeDocument/2006/relationships/hyperlink" Target="https://ru.wikipedia.org/wiki/%D0%90%D0%BD%D0%B0%D0%BB%D0%B8%D0%B7_%D0%B4%D0%B0%D0%BD%D0%BD%D1%8B%D1%85" TargetMode="External"/><Relationship Id="rId2" Type="http://schemas.openxmlformats.org/officeDocument/2006/relationships/hyperlink" Target="https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B%D0%B8%D0%BD%D0%B3%D0%B2%D0%B8%D1%81%D1%82%D0%B8%D0%BA%D0%B0" TargetMode="External"/><Relationship Id="rId11" Type="http://schemas.openxmlformats.org/officeDocument/2006/relationships/hyperlink" Target="https://ru.wikipedia.org/wiki/%D0%92%D0%B8%D0%B7%D1%83%D0%B0%D0%BB%D0%B8%D0%B7%D0%B0%D1%86%D0%B8%D1%8F_%D0%B4%D0%B0%D0%BD%D0%BD%D1%8B%D1%85" TargetMode="External"/><Relationship Id="rId5" Type="http://schemas.openxmlformats.org/officeDocument/2006/relationships/hyperlink" Target="https://ru.wikipedia.org/wiki/%D0%A4%D0%B8%D0%BB%D0%BE%D1%81%D0%BE%D1%84%D0%B8%D1%8F" TargetMode="External"/><Relationship Id="rId10" Type="http://schemas.openxmlformats.org/officeDocument/2006/relationships/hyperlink" Target="https://ru.wikipedia.org/wiki/%D0%9C%D1%83%D0%B7%D1%8B%D0%BA%D0%B0" TargetMode="External"/><Relationship Id="rId4" Type="http://schemas.openxmlformats.org/officeDocument/2006/relationships/hyperlink" Target="https://ru.wikipedia.org/wiki/%D0%98%D1%81%D1%82%D0%BE%D1%80%D0%B8%D1%8F" TargetMode="External"/><Relationship Id="rId9" Type="http://schemas.openxmlformats.org/officeDocument/2006/relationships/hyperlink" Target="https://ru.wikipedia.org/wiki/%D0%90%D1%80%D1%85%D0%B5%D0%BE%D0%BB%D0%BE%D0%B3%D0%B8%D1%8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D%D0%B3%D0%BB%D0%B8%D0%B9%D1%81%D0%BA%D0%B8%D0%B9_%D1%8F%D0%B7%D1%8B%D0%BA" TargetMode="External"/><Relationship Id="rId2" Type="http://schemas.openxmlformats.org/officeDocument/2006/relationships/hyperlink" Target="https://ru.wikipedia.org/wiki/%D0%91%D0%BE%D0%BB%D1%8C%D1%88%D0%B8%D0%B5_%D0%B4%D0%B0%D0%BD%D0%BD%D1%8B%D0%B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E%D0%B1%D0%BB%D0%B0%D1%87%D0%BD%D1%8B%D0%B5_%D0%B2%D1%8B%D1%87%D0%B8%D1%81%D0%BB%D0%B5%D0%BD%D0%B8%D1%8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HathiTrust" TargetMode="External"/><Relationship Id="rId2" Type="http://schemas.openxmlformats.org/officeDocument/2006/relationships/hyperlink" Target="https://ru.wikipedia.org/wiki/%D0%91%D0%B0%D0%B7%D0%B0_%D0%B4%D0%B0%D0%BD%D0%BD%D1%8B%D1%85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1%D0%B8-%D0%91%D0%B8-%D0%A1%D0%B8" TargetMode="External"/><Relationship Id="rId2" Type="http://schemas.openxmlformats.org/officeDocument/2006/relationships/hyperlink" Target="https://ru.wikipedia.org/wiki/%D0%9A%D1%80%D0%B0%D1%83%D0%B4%D1%81%D0%BE%D1%80%D1%81%D0%B8%D0%BD%D0%B3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D%D0%B3%D0%BB%D0%B8%D0%B9%D1%81%D0%BA%D0%B8%D0%B9_%D1%8F%D0%B7%D1%8B%D0%B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98%D0%BD%D1%84%D0%BE%D1%80%D0%BC%D0%B0%D1%86%D0%B8%D0%BE%D0%BD%D0%BD%D1%8B%D0%B5_%D1%82%D0%B5%D1%85%D0%BD%D0%BE%D0%BB%D0%BE%D0%B3%D0%B8%D0%B8" TargetMode="External"/><Relationship Id="rId4" Type="http://schemas.openxmlformats.org/officeDocument/2006/relationships/hyperlink" Target="https://ru.wikipedia.org/wiki/%D0%92%D0%BE%D0%BB%D0%BE%D0%BD%D1%82%D1%91%D1%80%D1%81%D1%82%D0%B2%D0%B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3672407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использования технологий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DIGITAL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HUMANITIES   на уроках литературы»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33056"/>
            <a:ext cx="7304856" cy="2736304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Каразбаева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Расиля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Шарифьяновна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руководитель РМО, 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ВК 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Тюльганская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 №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1»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47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«Электронная энциклопедия языка А.С. Пушкина: стихи и драмы А.С. Пушкина. С Путеводителем по Пушкину»;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b="1" dirty="0">
                <a:hlinkClick r:id="rId2" tooltip="Евгений Онегин"/>
              </a:rPr>
              <a:t>Евгений</a:t>
            </a:r>
            <a:r>
              <a:rPr lang="ru-RU" dirty="0">
                <a:hlinkClick r:id="rId2" tooltip="Евгений Онегин"/>
              </a:rPr>
              <a:t> </a:t>
            </a:r>
            <a:r>
              <a:rPr lang="ru-RU" b="1" dirty="0">
                <a:hlinkClick r:id="rId2" tooltip="Евгений Онегин"/>
              </a:rPr>
              <a:t>Онегин</a:t>
            </a:r>
            <a:endParaRPr lang="ru-RU" dirty="0"/>
          </a:p>
          <a:p>
            <a:r>
              <a:rPr lang="ru-RU" dirty="0"/>
              <a:t>«</a:t>
            </a:r>
            <a:r>
              <a:rPr lang="ru-RU" b="1" dirty="0" err="1"/>
              <a:t>Евге́ний</a:t>
            </a:r>
            <a:r>
              <a:rPr lang="ru-RU" dirty="0"/>
              <a:t> </a:t>
            </a:r>
            <a:r>
              <a:rPr lang="ru-RU" b="1" dirty="0" err="1"/>
              <a:t>Оне́гин</a:t>
            </a:r>
            <a:r>
              <a:rPr lang="ru-RU" dirty="0"/>
              <a:t>» (</a:t>
            </a:r>
            <a:r>
              <a:rPr lang="ru-RU" dirty="0" err="1"/>
              <a:t>дореф</a:t>
            </a:r>
            <a:r>
              <a:rPr lang="ru-RU" dirty="0"/>
              <a:t>. «</a:t>
            </a:r>
            <a:r>
              <a:rPr lang="ru-RU" dirty="0" err="1"/>
              <a:t>Евгеній</a:t>
            </a:r>
            <a:r>
              <a:rPr lang="ru-RU" dirty="0"/>
              <a:t> </a:t>
            </a:r>
            <a:r>
              <a:rPr lang="ru-RU" dirty="0" err="1"/>
              <a:t>Онѣгинъ</a:t>
            </a:r>
            <a:r>
              <a:rPr lang="ru-RU" dirty="0"/>
              <a:t>») — роман в стихах русского писателя и поэта Александра Сергеевича </a:t>
            </a:r>
            <a:r>
              <a:rPr lang="ru-RU" b="1" dirty="0"/>
              <a:t>Пушкина</a:t>
            </a:r>
            <a:r>
              <a:rPr lang="ru-RU" dirty="0"/>
              <a:t>, написанный в 1823—1830 годах,</a:t>
            </a:r>
          </a:p>
          <a:p>
            <a:r>
              <a:rPr lang="ru-RU" dirty="0"/>
              <a:t>76 Кб (4447 слов) - 15:59, 15 августа 2021</a:t>
            </a:r>
          </a:p>
          <a:p>
            <a:r>
              <a:rPr lang="ru-RU" dirty="0">
                <a:hlinkClick r:id="rId3" tooltip="Список персонажей романа «Евгений Онегин»"/>
              </a:rPr>
              <a:t>Список персонажей романа «</a:t>
            </a:r>
            <a:r>
              <a:rPr lang="ru-RU" b="1" dirty="0">
                <a:hlinkClick r:id="rId3" tooltip="Список персонажей романа «Евгений Онегин»"/>
              </a:rPr>
              <a:t>Евгений</a:t>
            </a:r>
            <a:r>
              <a:rPr lang="ru-RU" dirty="0">
                <a:hlinkClick r:id="rId3" tooltip="Список персонажей романа «Евгений Онегин»"/>
              </a:rPr>
              <a:t> </a:t>
            </a:r>
            <a:r>
              <a:rPr lang="ru-RU" b="1" dirty="0">
                <a:hlinkClick r:id="rId3" tooltip="Список персонажей романа «Евгений Онегин»"/>
              </a:rPr>
              <a:t>Онегин</a:t>
            </a:r>
            <a:r>
              <a:rPr lang="ru-RU" dirty="0">
                <a:hlinkClick r:id="rId3" tooltip="Список персонажей романа «Евгений Онегин»"/>
              </a:rPr>
              <a:t>»</a:t>
            </a:r>
            <a:endParaRPr lang="ru-RU" dirty="0"/>
          </a:p>
          <a:p>
            <a:r>
              <a:rPr lang="ru-RU" dirty="0"/>
              <a:t>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 в порядке упоминания, сгруппированные по темам. 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 — один из его возможных прототипов — Чаадаев, названный самим </a:t>
            </a:r>
            <a:r>
              <a:rPr lang="ru-RU" b="1" dirty="0"/>
              <a:t>Пушкиным</a:t>
            </a:r>
            <a:endParaRPr lang="ru-RU" dirty="0"/>
          </a:p>
          <a:p>
            <a:r>
              <a:rPr lang="ru-RU" dirty="0"/>
              <a:t>22 Кб (1295 слов) - 12:46, 2 апреля 2021</a:t>
            </a:r>
          </a:p>
          <a:p>
            <a:r>
              <a:rPr lang="ru-RU" b="1" dirty="0">
                <a:hlinkClick r:id="rId4" tooltip="Пушкин, Александр Сергеевич"/>
              </a:rPr>
              <a:t>Пушкин</a:t>
            </a:r>
            <a:r>
              <a:rPr lang="ru-RU" dirty="0">
                <a:hlinkClick r:id="rId4" tooltip="Пушкин, Александр Сергеевич"/>
              </a:rPr>
              <a:t>, Александр Сергеевич</a:t>
            </a:r>
            <a:endParaRPr lang="ru-RU" dirty="0"/>
          </a:p>
          <a:p>
            <a:r>
              <a:rPr lang="ru-RU" b="1" dirty="0"/>
              <a:t>Пушкин</a:t>
            </a:r>
            <a:r>
              <a:rPr lang="ru-RU" dirty="0"/>
              <a:t> использовал и в описании «Путешествия </a:t>
            </a:r>
            <a:r>
              <a:rPr lang="ru-RU" b="1" dirty="0"/>
              <a:t>Онегина</a:t>
            </a:r>
            <a:r>
              <a:rPr lang="ru-RU" dirty="0"/>
              <a:t>», которое сначала входило в состав поэмы 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 как приложение. Лишь в сентябре </a:t>
            </a:r>
            <a:r>
              <a:rPr lang="ru-RU" b="1" dirty="0"/>
              <a:t>Пушкин</a:t>
            </a:r>
            <a:endParaRPr lang="ru-RU" dirty="0"/>
          </a:p>
          <a:p>
            <a:r>
              <a:rPr lang="ru-RU" dirty="0"/>
              <a:t>279 Кб (16 330 слов) - 18:34, 16 августа 2021</a:t>
            </a:r>
          </a:p>
          <a:p>
            <a:r>
              <a:rPr lang="ru-RU" b="1" dirty="0">
                <a:hlinkClick r:id="rId5" tooltip="Евгений Онегин (значения)"/>
              </a:rPr>
              <a:t>Евгений</a:t>
            </a:r>
            <a:r>
              <a:rPr lang="ru-RU" dirty="0">
                <a:hlinkClick r:id="rId5" tooltip="Евгений Онегин (значения)"/>
              </a:rPr>
              <a:t> </a:t>
            </a:r>
            <a:r>
              <a:rPr lang="ru-RU" b="1" dirty="0">
                <a:hlinkClick r:id="rId5" tooltip="Евгений Онегин (значения)"/>
              </a:rPr>
              <a:t>Онегин</a:t>
            </a:r>
            <a:r>
              <a:rPr lang="ru-RU" dirty="0">
                <a:hlinkClick r:id="rId5" tooltip="Евгений Онегин (значения)"/>
              </a:rPr>
              <a:t> (значения)</a:t>
            </a:r>
            <a:endParaRPr lang="ru-RU" dirty="0"/>
          </a:p>
          <a:p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: Цитаты в </a:t>
            </a:r>
            <a:r>
              <a:rPr lang="ru-RU" dirty="0" err="1"/>
              <a:t>Викицитатнике</a:t>
            </a:r>
            <a:r>
              <a:rPr lang="ru-RU" dirty="0"/>
              <a:t> </a:t>
            </a:r>
            <a:r>
              <a:rPr lang="ru-RU" dirty="0" err="1"/>
              <a:t>Медиафайлы</a:t>
            </a:r>
            <a:r>
              <a:rPr lang="ru-RU" dirty="0"/>
              <a:t> на </a:t>
            </a:r>
            <a:r>
              <a:rPr lang="ru-RU" dirty="0" err="1"/>
              <a:t>Викискладе</a:t>
            </a:r>
            <a:r>
              <a:rPr lang="ru-RU" dirty="0"/>
              <a:t> </a:t>
            </a:r>
            <a:r>
              <a:rPr lang="ru-RU" b="1" dirty="0" err="1"/>
              <a:t>Евге́ний</a:t>
            </a:r>
            <a:r>
              <a:rPr lang="ru-RU" dirty="0"/>
              <a:t> </a:t>
            </a:r>
            <a:r>
              <a:rPr lang="ru-RU" b="1" dirty="0" err="1"/>
              <a:t>Оне́гин</a:t>
            </a:r>
            <a:r>
              <a:rPr lang="ru-RU" dirty="0"/>
              <a:t> 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 — роман в стихах А. С. </a:t>
            </a:r>
            <a:r>
              <a:rPr lang="ru-RU" b="1" dirty="0"/>
              <a:t>Пушкина</a:t>
            </a:r>
            <a:r>
              <a:rPr lang="ru-RU" dirty="0"/>
              <a:t> (1823—1831). </a:t>
            </a:r>
            <a:r>
              <a:rPr lang="ru-RU" b="1" dirty="0"/>
              <a:t>Евгений</a:t>
            </a:r>
            <a:endParaRPr lang="ru-RU" dirty="0"/>
          </a:p>
          <a:p>
            <a:r>
              <a:rPr lang="ru-RU" dirty="0"/>
              <a:t>1 Кб (81 слово) - 10:44, 24 ноября 2017</a:t>
            </a:r>
          </a:p>
          <a:p>
            <a:r>
              <a:rPr lang="ru-RU" dirty="0">
                <a:hlinkClick r:id="rId6" tooltip="Татьяна Ларина"/>
              </a:rPr>
              <a:t>Татьяна Ларина</a:t>
            </a:r>
            <a:r>
              <a:rPr lang="ru-RU" dirty="0"/>
              <a:t> (категория Персонажи Александра </a:t>
            </a:r>
            <a:r>
              <a:rPr lang="ru-RU" b="1" dirty="0"/>
              <a:t>Пушкина</a:t>
            </a:r>
            <a:r>
              <a:rPr lang="ru-RU" dirty="0"/>
              <a:t>)</a:t>
            </a:r>
          </a:p>
          <a:p>
            <a:r>
              <a:rPr lang="ru-RU" dirty="0"/>
              <a:t>замужестве княгиня N (в опере — княгиня </a:t>
            </a:r>
            <a:r>
              <a:rPr lang="ru-RU" dirty="0" err="1"/>
              <a:t>Гремина</a:t>
            </a:r>
            <a:r>
              <a:rPr lang="ru-RU" dirty="0"/>
              <a:t>) — главная героиня романа 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». Эталон и пример для бесчисленных женских персонажей в произведениях</a:t>
            </a:r>
          </a:p>
          <a:p>
            <a:r>
              <a:rPr lang="ru-RU" dirty="0"/>
              <a:t>52 Кб (3713 слов) - 10:50, 1 марта 2021</a:t>
            </a:r>
          </a:p>
          <a:p>
            <a:r>
              <a:rPr lang="ru-RU" b="1" dirty="0">
                <a:hlinkClick r:id="rId7" tooltip="Евгений Онегин (опера)"/>
              </a:rPr>
              <a:t>Евгений</a:t>
            </a:r>
            <a:r>
              <a:rPr lang="ru-RU" dirty="0">
                <a:hlinkClick r:id="rId7" tooltip="Евгений Онегин (опера)"/>
              </a:rPr>
              <a:t> </a:t>
            </a:r>
            <a:r>
              <a:rPr lang="ru-RU" b="1" dirty="0">
                <a:hlinkClick r:id="rId7" tooltip="Евгений Онегин (опера)"/>
              </a:rPr>
              <a:t>Онегин</a:t>
            </a:r>
            <a:r>
              <a:rPr lang="ru-RU" dirty="0">
                <a:hlinkClick r:id="rId7" tooltip="Евгений Онегин (опера)"/>
              </a:rPr>
              <a:t> (опера)</a:t>
            </a:r>
            <a:endParaRPr lang="ru-RU" dirty="0"/>
          </a:p>
          <a:p>
            <a:r>
              <a:rPr lang="ru-RU" dirty="0"/>
              <a:t>стихах А. С. </a:t>
            </a:r>
            <a:r>
              <a:rPr lang="ru-RU" b="1" dirty="0"/>
              <a:t>Пушкина</a:t>
            </a:r>
            <a:r>
              <a:rPr lang="ru-RU" dirty="0"/>
              <a:t>. Премьера состоялась 17 (29) марта 1879 года в Малом театре в Москве. Опера написана на сюжет пушкинского «</a:t>
            </a:r>
            <a:r>
              <a:rPr lang="ru-RU" b="1" dirty="0"/>
              <a:t>Евгения</a:t>
            </a:r>
            <a:r>
              <a:rPr lang="ru-RU" dirty="0"/>
              <a:t> </a:t>
            </a:r>
            <a:r>
              <a:rPr lang="ru-RU" b="1" dirty="0"/>
              <a:t>Онегина</a:t>
            </a:r>
            <a:r>
              <a:rPr lang="ru-RU" dirty="0"/>
              <a:t>». Созданию</a:t>
            </a:r>
          </a:p>
          <a:p>
            <a:r>
              <a:rPr lang="ru-RU" dirty="0"/>
              <a:t>63 Кб (3192 слова) - 10:19, 23 июня 2021</a:t>
            </a:r>
          </a:p>
          <a:p>
            <a:r>
              <a:rPr lang="ru-RU" b="1" dirty="0">
                <a:hlinkClick r:id="rId8" tooltip="Онегин (фильм)"/>
              </a:rPr>
              <a:t>Онегин</a:t>
            </a:r>
            <a:r>
              <a:rPr lang="ru-RU" dirty="0">
                <a:hlinkClick r:id="rId8" tooltip="Онегин (фильм)"/>
              </a:rPr>
              <a:t> (фильм)</a:t>
            </a:r>
            <a:endParaRPr lang="ru-RU" dirty="0"/>
          </a:p>
          <a:p>
            <a:r>
              <a:rPr lang="ru-RU" dirty="0"/>
              <a:t>«</a:t>
            </a:r>
            <a:r>
              <a:rPr lang="ru-RU" b="1" dirty="0"/>
              <a:t>Онегин</a:t>
            </a:r>
            <a:r>
              <a:rPr lang="ru-RU" dirty="0"/>
              <a:t>» (англ. </a:t>
            </a:r>
            <a:r>
              <a:rPr lang="ru-RU" dirty="0" err="1"/>
              <a:t>Onegin</a:t>
            </a:r>
            <a:r>
              <a:rPr lang="ru-RU" dirty="0"/>
              <a:t>) — британско-американский фильм 1999 года режиссёра Марты </a:t>
            </a:r>
            <a:r>
              <a:rPr lang="ru-RU" dirty="0" err="1"/>
              <a:t>Файнс</a:t>
            </a:r>
            <a:r>
              <a:rPr lang="ru-RU" dirty="0"/>
              <a:t>, экранизация романа в стихах Александра </a:t>
            </a:r>
            <a:r>
              <a:rPr lang="ru-RU" b="1" dirty="0"/>
              <a:t>Пушкина</a:t>
            </a:r>
            <a:r>
              <a:rPr lang="ru-RU" dirty="0"/>
              <a:t> — «</a:t>
            </a:r>
            <a:r>
              <a:rPr lang="ru-RU" b="1" dirty="0"/>
              <a:t>Евгений</a:t>
            </a:r>
            <a:r>
              <a:rPr lang="ru-RU" dirty="0"/>
              <a:t> Онегин»</a:t>
            </a:r>
          </a:p>
          <a:p>
            <a:r>
              <a:rPr lang="ru-RU" dirty="0"/>
              <a:t>15 Кб (747 слов) - 03:45, 28 июня </a:t>
            </a:r>
            <a:r>
              <a:rPr lang="ru-RU" dirty="0" smtClean="0"/>
              <a:t>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120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dirty="0" err="1">
                <a:hlinkClick r:id="rId2" tooltip="Васисдас"/>
              </a:rPr>
              <a:t>Васисдас</a:t>
            </a:r>
            <a:endParaRPr lang="ru-RU" dirty="0"/>
          </a:p>
          <a:p>
            <a:r>
              <a:rPr lang="ru-RU" dirty="0"/>
              <a:t>сохранился лишь благодаря использованию слова в известной строфе «</a:t>
            </a:r>
            <a:r>
              <a:rPr lang="ru-RU" b="1" dirty="0"/>
              <a:t>Евгения</a:t>
            </a:r>
            <a:r>
              <a:rPr lang="ru-RU" dirty="0"/>
              <a:t> </a:t>
            </a:r>
            <a:r>
              <a:rPr lang="ru-RU" b="1" dirty="0"/>
              <a:t>Онегина</a:t>
            </a:r>
            <a:r>
              <a:rPr lang="ru-RU" dirty="0"/>
              <a:t>»: Здесь </a:t>
            </a:r>
            <a:r>
              <a:rPr lang="ru-RU" b="1" dirty="0"/>
              <a:t>Пушкин</a:t>
            </a:r>
            <a:r>
              <a:rPr lang="ru-RU" dirty="0"/>
              <a:t> сообщает нам, что булочник успел совершить несколько продаж</a:t>
            </a:r>
          </a:p>
          <a:p>
            <a:r>
              <a:rPr lang="ru-RU" dirty="0"/>
              <a:t>6 Кб (368 слов) - 08:34, 11 августа 2020</a:t>
            </a:r>
          </a:p>
          <a:p>
            <a:r>
              <a:rPr lang="ru-RU" dirty="0">
                <a:hlinkClick r:id="rId3" tooltip="Кабинет"/>
              </a:rPr>
              <a:t>Кабинет</a:t>
            </a:r>
            <a:endParaRPr lang="ru-RU" dirty="0"/>
          </a:p>
          <a:p>
            <a:r>
              <a:rPr lang="ru-RU" dirty="0"/>
              <a:t>модной, — Всё украшало кабинет Философа в </a:t>
            </a:r>
            <a:r>
              <a:rPr lang="ru-RU" dirty="0" err="1"/>
              <a:t>осьмнадцать</a:t>
            </a:r>
            <a:r>
              <a:rPr lang="ru-RU" dirty="0"/>
              <a:t> лет. А. С. </a:t>
            </a:r>
            <a:r>
              <a:rPr lang="ru-RU" b="1" dirty="0"/>
              <a:t>Пушкин</a:t>
            </a:r>
            <a:r>
              <a:rPr lang="ru-RU" dirty="0"/>
              <a:t>, 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 КАБИНЕ́Т, кабинета, муж. (франц. </a:t>
            </a:r>
            <a:r>
              <a:rPr lang="ru-RU" dirty="0" err="1"/>
              <a:t>cabinet</a:t>
            </a:r>
            <a:r>
              <a:rPr lang="ru-RU" dirty="0"/>
              <a:t>). 1. Комната в квартире</a:t>
            </a:r>
          </a:p>
          <a:p>
            <a:r>
              <a:rPr lang="ru-RU" dirty="0"/>
              <a:t>10 Кб (582 слова) - 21:00, 30 января 2021</a:t>
            </a:r>
          </a:p>
          <a:p>
            <a:r>
              <a:rPr lang="ru-RU" b="1" dirty="0">
                <a:hlinkClick r:id="rId4" tooltip="Онегин (мюзикл)"/>
              </a:rPr>
              <a:t>Онегин</a:t>
            </a:r>
            <a:r>
              <a:rPr lang="ru-RU" dirty="0">
                <a:hlinkClick r:id="rId4" tooltip="Онегин (мюзикл)"/>
              </a:rPr>
              <a:t> (мюзикл)</a:t>
            </a:r>
            <a:endParaRPr lang="ru-RU" dirty="0"/>
          </a:p>
          <a:p>
            <a:r>
              <a:rPr lang="ru-RU" dirty="0" err="1"/>
              <a:t>Танонова</a:t>
            </a:r>
            <a:r>
              <a:rPr lang="ru-RU" dirty="0"/>
              <a:t>), стихи Александра </a:t>
            </a:r>
            <a:r>
              <a:rPr lang="ru-RU" b="1" dirty="0"/>
              <a:t>Пушкина</a:t>
            </a:r>
            <a:r>
              <a:rPr lang="ru-RU" dirty="0"/>
              <a:t>, Андрея Пастушенко и Игоря Шевчука. Сюжет основан на романе Александра </a:t>
            </a:r>
            <a:r>
              <a:rPr lang="ru-RU" b="1" dirty="0"/>
              <a:t>Пушкина</a:t>
            </a:r>
            <a:r>
              <a:rPr lang="ru-RU" dirty="0"/>
              <a:t> 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». Поставлен театральной</a:t>
            </a:r>
          </a:p>
          <a:p>
            <a:r>
              <a:rPr lang="ru-RU" dirty="0"/>
              <a:t>34 Кб (1914 слов) - 07:43, 10 марта 2021</a:t>
            </a:r>
          </a:p>
          <a:p>
            <a:r>
              <a:rPr lang="ru-RU" dirty="0" err="1">
                <a:hlinkClick r:id="rId5" tooltip="Гаджикасимов, Онегин Юсиф оглы"/>
              </a:rPr>
              <a:t>Гаджикасимов</a:t>
            </a:r>
            <a:r>
              <a:rPr lang="ru-RU" dirty="0">
                <a:hlinkClick r:id="rId5" tooltip="Гаджикасимов, Онегин Юсиф оглы"/>
              </a:rPr>
              <a:t>, </a:t>
            </a:r>
            <a:r>
              <a:rPr lang="ru-RU" b="1" dirty="0">
                <a:hlinkClick r:id="rId5" tooltip="Гаджикасимов, Онегин Юсиф оглы"/>
              </a:rPr>
              <a:t>Онегин</a:t>
            </a:r>
            <a:r>
              <a:rPr lang="ru-RU" dirty="0">
                <a:hlinkClick r:id="rId5" tooltip="Гаджикасимов, Онегин Юсиф оглы"/>
              </a:rPr>
              <a:t> </a:t>
            </a:r>
            <a:r>
              <a:rPr lang="ru-RU" dirty="0" err="1">
                <a:hlinkClick r:id="rId5" tooltip="Гаджикасимов, Онегин Юсиф оглы"/>
              </a:rPr>
              <a:t>Юсиф</a:t>
            </a:r>
            <a:r>
              <a:rPr lang="ru-RU" dirty="0">
                <a:hlinkClick r:id="rId5" tooltip="Гаджикасимов, Онегин Юсиф оглы"/>
              </a:rPr>
              <a:t> </a:t>
            </a:r>
            <a:r>
              <a:rPr lang="ru-RU" dirty="0" err="1">
                <a:hlinkClick r:id="rId5" tooltip="Гаджикасимов, Онегин Юсиф оглы"/>
              </a:rPr>
              <a:t>оглы</a:t>
            </a:r>
            <a:endParaRPr lang="ru-RU" dirty="0"/>
          </a:p>
          <a:p>
            <a:r>
              <a:rPr lang="ru-RU" dirty="0"/>
              <a:t>100-летие со дня смерти Александра </a:t>
            </a:r>
            <a:r>
              <a:rPr lang="ru-RU" b="1" dirty="0"/>
              <a:t>Пушкина</a:t>
            </a:r>
            <a:r>
              <a:rPr lang="ru-RU" dirty="0"/>
              <a:t>, и сын был назван в честь любимого героя матери — </a:t>
            </a:r>
            <a:r>
              <a:rPr lang="ru-RU" b="1" dirty="0"/>
              <a:t>Евгения</a:t>
            </a:r>
            <a:r>
              <a:rPr lang="ru-RU" dirty="0"/>
              <a:t> </a:t>
            </a:r>
            <a:r>
              <a:rPr lang="ru-RU" b="1" dirty="0"/>
              <a:t>Онегина</a:t>
            </a:r>
            <a:r>
              <a:rPr lang="ru-RU" dirty="0"/>
              <a:t>. Младший брат </a:t>
            </a:r>
            <a:r>
              <a:rPr lang="ru-RU" b="1" dirty="0"/>
              <a:t>Онегина</a:t>
            </a:r>
            <a:r>
              <a:rPr lang="ru-RU" dirty="0"/>
              <a:t>, Низами (1942—2003), родившийся</a:t>
            </a:r>
          </a:p>
          <a:p>
            <a:r>
              <a:rPr lang="ru-RU" dirty="0"/>
              <a:t>18 Кб (998 слов) - 15:59, 27 июля 2021</a:t>
            </a:r>
          </a:p>
          <a:p>
            <a:r>
              <a:rPr lang="ru-RU" dirty="0">
                <a:hlinkClick r:id="rId6" tooltip="Крымов, Дмитрий Анатольевич"/>
              </a:rPr>
              <a:t>Крымов, Дмитрий Анатольевич</a:t>
            </a:r>
            <a:endParaRPr lang="ru-RU" dirty="0"/>
          </a:p>
          <a:p>
            <a:r>
              <a:rPr lang="ru-RU" dirty="0"/>
              <a:t>2015 — «Русский блюз. Поход за грибами» 2015 — «Своими словами. А. </a:t>
            </a:r>
            <a:r>
              <a:rPr lang="ru-RU" b="1" dirty="0"/>
              <a:t>Пушкин</a:t>
            </a:r>
            <a:r>
              <a:rPr lang="ru-RU" dirty="0"/>
              <a:t> „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“» 2016 — «Последнее свидание в Венеции» по роману Э. Хемингуэя «За</a:t>
            </a:r>
          </a:p>
          <a:p>
            <a:r>
              <a:rPr lang="ru-RU" dirty="0"/>
              <a:t>16 Кб (855 слов) - 08:41, 5 августа 2021</a:t>
            </a:r>
          </a:p>
          <a:p>
            <a:r>
              <a:rPr lang="ru-RU" dirty="0">
                <a:hlinkClick r:id="rId7" tooltip="Любисток"/>
              </a:rPr>
              <a:t>Любисток</a:t>
            </a:r>
            <a:endParaRPr lang="ru-RU" dirty="0"/>
          </a:p>
          <a:p>
            <a:r>
              <a:rPr lang="ru-RU" dirty="0"/>
              <a:t>молебен, Умильно на пучок зари Они роняли слёзки три; … — А. С. </a:t>
            </a:r>
            <a:r>
              <a:rPr lang="ru-RU" b="1" dirty="0"/>
              <a:t>Пушкин</a:t>
            </a:r>
            <a:r>
              <a:rPr lang="ru-RU" dirty="0"/>
              <a:t>. 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, глава II, строфа XXXV Впрочем, В.В. Набоков в комментариях к роману</a:t>
            </a:r>
          </a:p>
          <a:p>
            <a:r>
              <a:rPr lang="ru-RU" dirty="0"/>
              <a:t>13 Кб (725 слов) - 18:39, 19 июня 2021</a:t>
            </a:r>
          </a:p>
          <a:p>
            <a:endParaRPr lang="ru-RU" dirty="0"/>
          </a:p>
          <a:p>
            <a:r>
              <a:rPr lang="ru-RU" dirty="0">
                <a:hlinkClick r:id="rId8" tooltip="Цимлянское вино"/>
              </a:rPr>
              <a:t>Цимлянское вино</a:t>
            </a:r>
            <a:endParaRPr lang="ru-RU" dirty="0"/>
          </a:p>
          <a:p>
            <a:r>
              <a:rPr lang="ru-RU" dirty="0"/>
              <a:t>длинных Подобно талии твоей, </a:t>
            </a:r>
            <a:r>
              <a:rPr lang="ru-RU" dirty="0" err="1"/>
              <a:t>Зизи</a:t>
            </a:r>
            <a:r>
              <a:rPr lang="ru-RU" dirty="0"/>
              <a:t>, </a:t>
            </a:r>
            <a:r>
              <a:rPr lang="ru-RU" dirty="0" err="1"/>
              <a:t>кристал</a:t>
            </a:r>
            <a:r>
              <a:rPr lang="ru-RU" dirty="0"/>
              <a:t> души моей... А. С. </a:t>
            </a:r>
            <a:r>
              <a:rPr lang="ru-RU" b="1" dirty="0"/>
              <a:t>Пушкин</a:t>
            </a:r>
            <a:r>
              <a:rPr lang="ru-RU" dirty="0"/>
              <a:t>. 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 </a:t>
            </a:r>
            <a:r>
              <a:rPr lang="ru-RU" dirty="0" err="1"/>
              <a:t>Цимля́нское</a:t>
            </a:r>
            <a:r>
              <a:rPr lang="ru-RU" dirty="0"/>
              <a:t> вино — русское красное игристое вино, пересыщенное диоксидом</a:t>
            </a:r>
          </a:p>
          <a:p>
            <a:r>
              <a:rPr lang="ru-RU" dirty="0"/>
              <a:t>9 Кб (491 слово) - 12:20, 25 апреля 2021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8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dirty="0" err="1" smtClean="0">
                <a:hlinkClick r:id="rId2" tooltip="Онегинская строфа"/>
              </a:rPr>
              <a:t>Онегинская</a:t>
            </a:r>
            <a:r>
              <a:rPr lang="ru-RU" dirty="0" smtClean="0">
                <a:hlinkClick r:id="rId2" tooltip="Онегинская строфа"/>
              </a:rPr>
              <a:t> </a:t>
            </a:r>
            <a:r>
              <a:rPr lang="ru-RU" dirty="0">
                <a:hlinkClick r:id="rId2" tooltip="Онегинская строфа"/>
              </a:rPr>
              <a:t>строфа</a:t>
            </a:r>
            <a:r>
              <a:rPr lang="ru-RU" dirty="0"/>
              <a:t> (категория Александр </a:t>
            </a:r>
            <a:r>
              <a:rPr lang="ru-RU" b="1" dirty="0"/>
              <a:t>Пушкин</a:t>
            </a:r>
            <a:r>
              <a:rPr lang="ru-RU" dirty="0"/>
              <a:t>)</a:t>
            </a:r>
          </a:p>
          <a:p>
            <a:r>
              <a:rPr lang="ru-RU" dirty="0"/>
              <a:t>строфа, которой был написан роман в стихах Александра Сергеевича </a:t>
            </a:r>
            <a:r>
              <a:rPr lang="ru-RU" b="1" dirty="0"/>
              <a:t>Пушкина</a:t>
            </a:r>
            <a:r>
              <a:rPr lang="ru-RU" dirty="0"/>
              <a:t> 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», 14 строк. В основу строфы был положен сонет — 14-строчное стихотворение</a:t>
            </a:r>
          </a:p>
          <a:p>
            <a:r>
              <a:rPr lang="ru-RU" dirty="0"/>
              <a:t>12 Кб (797 слов) - 22:19, 17 апреля 2021</a:t>
            </a:r>
          </a:p>
          <a:p>
            <a:r>
              <a:rPr lang="ru-RU" b="1" dirty="0">
                <a:hlinkClick r:id="rId3" tooltip="Евгений Онегин (фильм, 1958)"/>
              </a:rPr>
              <a:t>Евгений</a:t>
            </a:r>
            <a:r>
              <a:rPr lang="ru-RU" dirty="0">
                <a:hlinkClick r:id="rId3" tooltip="Евгений Онегин (фильм, 1958)"/>
              </a:rPr>
              <a:t> </a:t>
            </a:r>
            <a:r>
              <a:rPr lang="ru-RU" b="1" dirty="0">
                <a:hlinkClick r:id="rId3" tooltip="Евгений Онегин (фильм, 1958)"/>
              </a:rPr>
              <a:t>Онегин</a:t>
            </a:r>
            <a:r>
              <a:rPr lang="ru-RU" dirty="0">
                <a:hlinkClick r:id="rId3" tooltip="Евгений Онегин (фильм, 1958)"/>
              </a:rPr>
              <a:t> (фильм, 1958)</a:t>
            </a:r>
            <a:endParaRPr lang="ru-RU" dirty="0"/>
          </a:p>
          <a:p>
            <a:r>
              <a:rPr lang="ru-RU" dirty="0"/>
              <a:t>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 — советский полнометражный цветной художественный фильм-опера, поставленный на Киностудии «Ленфильм» в 1958 году режиссёром Романом Тихомировым</a:t>
            </a:r>
          </a:p>
          <a:p>
            <a:r>
              <a:rPr lang="ru-RU" dirty="0"/>
              <a:t>13 Кб (558 слов) - 16:54, 25 мая 2021</a:t>
            </a:r>
          </a:p>
          <a:p>
            <a:r>
              <a:rPr lang="ru-RU" dirty="0">
                <a:hlinkClick r:id="rId4" tooltip="Аи (вино)"/>
              </a:rPr>
              <a:t>Аи (вино)</a:t>
            </a:r>
            <a:endParaRPr lang="ru-RU" dirty="0"/>
          </a:p>
          <a:p>
            <a:r>
              <a:rPr lang="ru-RU" dirty="0"/>
              <a:t>тенями, Тень Аи себе нальем. В зрелом возрасте другие символы: А. С. </a:t>
            </a:r>
            <a:r>
              <a:rPr lang="ru-RU" b="1" dirty="0"/>
              <a:t>Пушкин</a:t>
            </a:r>
            <a:r>
              <a:rPr lang="ru-RU" dirty="0"/>
              <a:t> 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»:: К Аи я больше не способен; Аи любовнице подобен Блестящей, ветреной</a:t>
            </a:r>
          </a:p>
          <a:p>
            <a:r>
              <a:rPr lang="ru-RU" dirty="0"/>
              <a:t>4 Кб (310 слов) - 04:47, 16 марта 2020</a:t>
            </a:r>
          </a:p>
          <a:p>
            <a:r>
              <a:rPr lang="ru-RU" dirty="0">
                <a:hlinkClick r:id="rId5" tooltip="Мадригал (литература)"/>
              </a:rPr>
              <a:t>Мадригал (литература)</a:t>
            </a:r>
            <a:endParaRPr lang="ru-RU" dirty="0"/>
          </a:p>
          <a:p>
            <a:r>
              <a:rPr lang="ru-RU" dirty="0"/>
              <a:t>печалью, Владимир тут же начертал Ему надгробный мадригал. А.С. </a:t>
            </a:r>
            <a:r>
              <a:rPr lang="ru-RU" b="1" dirty="0"/>
              <a:t>Пушкин</a:t>
            </a:r>
            <a:r>
              <a:rPr lang="ru-RU" dirty="0"/>
              <a:t>, 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». Глава 2. XXXVII. Имена реальных адресатов, как правило, заменялись</a:t>
            </a:r>
          </a:p>
          <a:p>
            <a:r>
              <a:rPr lang="ru-RU" dirty="0"/>
              <a:t>4 Кб (227 слов) - 19:31, 6 мая 2020</a:t>
            </a:r>
          </a:p>
          <a:p>
            <a:r>
              <a:rPr lang="ru-RU" dirty="0">
                <a:hlinkClick r:id="rId6" tooltip="Светлана (баллада)"/>
              </a:rPr>
              <a:t>Светлана (баллада)</a:t>
            </a:r>
            <a:endParaRPr lang="ru-RU" dirty="0"/>
          </a:p>
          <a:p>
            <a:r>
              <a:rPr lang="ru-RU" dirty="0"/>
              <a:t>цитирует </a:t>
            </a:r>
            <a:r>
              <a:rPr lang="ru-RU" b="1" dirty="0"/>
              <a:t>Пушкин</a:t>
            </a:r>
            <a:r>
              <a:rPr lang="ru-RU" dirty="0"/>
              <a:t> («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», глава 3, строфа V; глава 5, строфа X, эпиграф к главе 5; эпиграф к повести «Метель»). В комментарии к «</a:t>
            </a:r>
            <a:r>
              <a:rPr lang="ru-RU" b="1" dirty="0"/>
              <a:t>Евгению</a:t>
            </a:r>
            <a:r>
              <a:rPr lang="ru-RU" dirty="0"/>
              <a:t> </a:t>
            </a:r>
            <a:r>
              <a:rPr lang="ru-RU" b="1" dirty="0"/>
              <a:t>Онегину</a:t>
            </a:r>
            <a:r>
              <a:rPr lang="ru-RU" dirty="0"/>
              <a:t>» (</a:t>
            </a:r>
            <a:r>
              <a:rPr lang="ru-RU" dirty="0" err="1"/>
              <a:t>Гл</a:t>
            </a:r>
            <a:endParaRPr lang="ru-RU" dirty="0"/>
          </a:p>
          <a:p>
            <a:r>
              <a:rPr lang="ru-RU" dirty="0"/>
              <a:t>5 Кб (275 слов) - 14:36, 29 марта 2021</a:t>
            </a:r>
          </a:p>
          <a:p>
            <a:r>
              <a:rPr lang="ru-RU" dirty="0">
                <a:hlinkClick r:id="rId7" tooltip="Запретный плод"/>
              </a:rPr>
              <a:t>Запретный плод</a:t>
            </a:r>
            <a:endParaRPr lang="ru-RU" dirty="0"/>
          </a:p>
          <a:p>
            <a:r>
              <a:rPr lang="ru-RU" dirty="0"/>
              <a:t>Запретный плод вам подавай: А без того вам рай не рай. — А. С. </a:t>
            </a:r>
            <a:r>
              <a:rPr lang="ru-RU" b="1" dirty="0"/>
              <a:t>Пушкин</a:t>
            </a:r>
            <a:r>
              <a:rPr lang="ru-RU" dirty="0"/>
              <a:t>, «</a:t>
            </a:r>
            <a:r>
              <a:rPr lang="ru-RU" b="1" dirty="0"/>
              <a:t>Евгений</a:t>
            </a:r>
            <a:r>
              <a:rPr lang="ru-RU" dirty="0"/>
              <a:t> </a:t>
            </a:r>
            <a:r>
              <a:rPr lang="ru-RU" b="1" dirty="0"/>
              <a:t>Онегин</a:t>
            </a:r>
            <a:r>
              <a:rPr lang="ru-RU" dirty="0"/>
              <a:t>» В русском языке толкование значения этого фразеологизма преимущественно</a:t>
            </a:r>
          </a:p>
          <a:p>
            <a:r>
              <a:rPr lang="ru-RU" dirty="0"/>
              <a:t>6 Кб (334 слова) - 13:42, 5 августа 2021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54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Онегин (мюзикл)"/>
              </a:rPr>
              <a:t>Онегин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Онегин (мюзикл)"/>
              </a:rPr>
              <a:t> (мюзикл)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Танонова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стихи Александра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Пушкина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Андрея Пастушенко и Игоря Шевчука. Сюжет основан на романе Александра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Пушкина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Евгений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Онегин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Поставлен театральной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 Кб (1914 слов) - 07:43, 10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марта2021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273" y="1600200"/>
            <a:ext cx="565745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40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Актер П. </a:t>
            </a:r>
            <a:r>
              <a:rPr lang="ru-RU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Баршак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читает  «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негина»</a:t>
            </a: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00200"/>
            <a:ext cx="8280919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92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Живые страницы – мобильное приложение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1\YandexDisk-krazbaeva\Скриншоты\2021-08-24_12-41-4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352927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82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Цифровы́е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гуманита́рные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нау́ки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Английский язык"/>
              </a:rPr>
              <a:t>англ.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Digital</a:t>
            </a:r>
            <a:r>
              <a:rPr lang="ru-RU" sz="3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Humanities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—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исследований, обучения и созидания на стыке компьютерных и гуманитарных наук. Цифровые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Гуманитарные науки"/>
              </a:rPr>
              <a:t>гуманитарные науки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предполагают использование оцифрованных материалов и материалов цифрового происхождения и объединяют методологии из традиционных гуманитарных наук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История"/>
              </a:rPr>
              <a:t>история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Философия"/>
              </a:rPr>
              <a:t>философия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Лингвистика"/>
              </a:rPr>
              <a:t>лингвистика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Литература"/>
              </a:rPr>
              <a:t>литература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8" tooltip="Искусство"/>
              </a:rPr>
              <a:t>искусство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9" tooltip="Археология"/>
              </a:rPr>
              <a:t>археология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0" tooltip="Музыка"/>
              </a:rPr>
              <a:t>музыка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т. д.) с компьютерными науками, предоставляя компьютерные инструменты и открывая новые возможности для сбора 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1" tooltip="Визуализация данных"/>
              </a:rPr>
              <a:t>визуализации данных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информационного поиска, интеллектуального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2" tooltip="Анализ данных"/>
              </a:rPr>
              <a:t>анализа данных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применения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3" tooltip="Математическая статистика"/>
              </a:rPr>
              <a:t>математической статистики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87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ехноло</a:t>
            </a:r>
            <a:r>
              <a:rPr lang="ru-RU" sz="3600" b="1" dirty="0" smtClean="0">
                <a:solidFill>
                  <a:srgbClr val="0070C0"/>
                </a:solidFill>
              </a:rPr>
              <a:t>гии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в сфере цифровых гуманитарных наук обеспечивают сохранность культурного наследия с помощью цифровых технологий. Кроме этого, исследования направлены на восстановление исходного материала, используя компьютерные программы, а также усовершенствование методов анализа данных, их структурирования и доступа к информации. Результаты дают возможность поднимать новые вопросы и использовать новые подходы к изучению гуманитарных наук.</a:t>
            </a:r>
          </a:p>
        </p:txBody>
      </p:sp>
    </p:spTree>
    <p:extLst>
      <p:ext uri="{BB962C8B-B14F-4D97-AF65-F5344CB8AC3E}">
        <p14:creationId xmlns:p14="http://schemas.microsoft.com/office/powerpoint/2010/main" val="392036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исследовательские данные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Английский язык"/>
              </a:rPr>
              <a:t>англ.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r>
              <a:rPr lang="ru-RU" sz="3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включает в себя инициативы, способствующие поддержке публикации данных в свободном доступе, и активно поддерживается университетами, научными фондами, правительствами (datashare.is.ed.ac.uk, data.gov.uk, data.gov). Одним из примеров реализации открытых данных может выступать TEI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encoding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initiative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www.tei-c.org) — международная инициатива, объединяющая вопросы разработки и представления текста в электронной форме, ставящая своей целью разработку декодирующих методов, которые делают текст «читаемым» и пригодным для машинной обработки в гуманитарных, лингвистических и социальных науках.</a:t>
            </a:r>
          </a:p>
        </p:txBody>
      </p:sp>
    </p:spTree>
    <p:extLst>
      <p:ext uri="{BB962C8B-B14F-4D97-AF65-F5344CB8AC3E}">
        <p14:creationId xmlns:p14="http://schemas.microsoft.com/office/powerpoint/2010/main" val="7126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Большие данные"/>
              </a:rPr>
              <a:t>Большие данные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Английский язык"/>
              </a:rPr>
              <a:t>англ.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Большие данные"/>
              </a:rPr>
              <a:t>Большие данные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Английский язык"/>
              </a:rPr>
              <a:t>англ.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одним из главных локомотивов развития супер-компьютеров и компьютерных мощностей. В июне 2013 г. правительство Великобритании опубликовало «Информационную экономическую стратегию», в которой Большие данные занимают одно из пяти главных направлений развития цифровой экономики, наряду с концепцией умных городов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smart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cities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Облачные вычисления"/>
              </a:rPr>
              <a:t>облачными вычислениями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Английский язык"/>
              </a:rPr>
              <a:t>англ.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computing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Интернетом вещей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Internet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электронной коммерцией (e-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commerce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Помимо прочего, данный документ расставляет приоритеты при выделении финансирования на научные проекты, способствуя вовлечению представителей научного сообщества в создание инструментов анализа больших данных.</a:t>
            </a:r>
          </a:p>
        </p:txBody>
      </p:sp>
    </p:spTree>
    <p:extLst>
      <p:ext uri="{BB962C8B-B14F-4D97-AF65-F5344CB8AC3E}">
        <p14:creationId xmlns:p14="http://schemas.microsoft.com/office/powerpoint/2010/main" val="9078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База данных"/>
              </a:rPr>
              <a:t>Базы данных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База данных"/>
              </a:rPr>
              <a:t>Базы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База данных"/>
              </a:rPr>
              <a:t>данных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Примером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баз данных в цифровых гуманитарных науках может служить проект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HathiTrust"/>
              </a:rPr>
              <a:t>HathiTrust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основанный в 2008 г. на базе университетов Калифорнии, Индианы и Иллинойса, объединяет электронные копии более трех миллионов исследовательских записей (книги, отчеты, публикации и другие документы), доступных для чтения и полнотекстового поиска, и аккумулированных из 60 научных библиотек США. При проектировании инструментов для эффективного использования фондов и ресурсов этой электронной библиотеки организаторы сталкиваются с множеством проблем управления таким массивом данных. И для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HathiTrust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и для любого другого цифрового проекта, оперирующего данными, один из главных вопросов, требующий решения в первую очередь, — вопрос организации баз данных, включающий в себя следующие вызовы: качество данных, организация структуры данных, недостатки описания, преодоление ограничений авторских прав для научных целей, корректное визуальное отображение, создание и поддержка сообщества энтузиастов вокруг проекта.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74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Визуализация данных 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Визуализация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позволяет создать наглядное суммарное представление об объекте путем соединения различных типов данных, например, времени и характеристик. Также в цифровых гуманитарных науках визуализация облегчает запоминание, позволяет быстро оценить данные, способствует распространению и популяризации знания.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56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Краудсорсинг"/>
              </a:rPr>
              <a:t>Краудсорсинг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Краудсорсинг"/>
              </a:rPr>
              <a:t>Краудсорсинг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вовлечение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интернет-пользователей к участию в научной деятельности и развитие проектов гражданской науки, как показывают результаты проекта Zoouniverse.org, является достаточно эффективным и перспективным направлением. Примерами успешных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краудсорсинговых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проектов в искусстве и гуманитарных науках также могут являться разработки Оксфордского университета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War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Archives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What’s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Score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Bodleian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?», проект Университетского колледжа Лондона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Transcribe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Bentham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проект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Би-Би-Си"/>
              </a:rPr>
              <a:t>Би-Би-Си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Paintings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765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Краудсо́рсинг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Английский язык"/>
              </a:rPr>
              <a:t>англ.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crowdsourcing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от 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crowd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— толпа и 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sourcing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— поиск источников) — привлечение к решению тех или иных проблем инновационной производственной деятельности широкого круга лиц для использования их творческих способностей, знаний и опыта по типу субподрядной работы на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Волонтёрство"/>
              </a:rPr>
              <a:t>добровольных началах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с применением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Информационные технологии"/>
              </a:rPr>
              <a:t>информационных технологий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63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</TotalTime>
  <Words>306</Words>
  <Application>Microsoft Office PowerPoint</Application>
  <PresentationFormat>Экран (4:3)</PresentationFormat>
  <Paragraphs>90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«Перспективы использования технологий  DIGITAL HUMANITIES   на уроках литературы» </vt:lpstr>
      <vt:lpstr>Цифровы́е гуманита́рные нау́ки (англ. Digital Humanities) — </vt:lpstr>
      <vt:lpstr>Цель технологии</vt:lpstr>
      <vt:lpstr>Открытые исследовательские данные (англ. Open data)</vt:lpstr>
      <vt:lpstr>Большие данные (англ. big data) </vt:lpstr>
      <vt:lpstr>Базы данных</vt:lpstr>
      <vt:lpstr>Визуализация данных </vt:lpstr>
      <vt:lpstr>Краудсорсинг</vt:lpstr>
      <vt:lpstr>.</vt:lpstr>
      <vt:lpstr>«Электронная энциклопедия языка А.С. Пушкина: стихи и драмы А.С. Пушкина. С Путеводителем по Пушкину»; </vt:lpstr>
      <vt:lpstr>Презентация PowerPoint</vt:lpstr>
      <vt:lpstr>Презентация PowerPoint</vt:lpstr>
      <vt:lpstr>Онегин (мюзикл) Танонова), стихи Александра Пушкина, Андрея Пастушенко и Игоря Шевчука. Сюжет основан на романе Александра Пушкина «Евгений Онегин». Поставлен театральной 34 Кб (1914 слов) - 07:43, 10 марта2021 </vt:lpstr>
      <vt:lpstr>Актер П. Баршак читает  «Онегина»</vt:lpstr>
      <vt:lpstr>Живые страницы – мобильное приложение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Цифровы́е гуманита́рные нау́ки (англ. Digital Humanities)</dc:title>
  <dc:creator>1</dc:creator>
  <cp:lastModifiedBy>1</cp:lastModifiedBy>
  <cp:revision>15</cp:revision>
  <dcterms:created xsi:type="dcterms:W3CDTF">2021-08-20T04:42:27Z</dcterms:created>
  <dcterms:modified xsi:type="dcterms:W3CDTF">2021-08-24T09:26:17Z</dcterms:modified>
</cp:coreProperties>
</file>